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notesMasterIdLst>
    <p:notesMasterId r:id="rId15"/>
  </p:notesMasterIdLst>
  <p:handoutMasterIdLst>
    <p:handoutMasterId r:id="rId16"/>
  </p:handoutMasterIdLst>
  <p:sldIdLst>
    <p:sldId id="1087" r:id="rId2"/>
    <p:sldId id="1140" r:id="rId3"/>
    <p:sldId id="1133" r:id="rId4"/>
    <p:sldId id="1147" r:id="rId5"/>
    <p:sldId id="1089" r:id="rId6"/>
    <p:sldId id="1141" r:id="rId7"/>
    <p:sldId id="1142" r:id="rId8"/>
    <p:sldId id="1143" r:id="rId9"/>
    <p:sldId id="1144" r:id="rId10"/>
    <p:sldId id="1145" r:id="rId11"/>
    <p:sldId id="1149" r:id="rId12"/>
    <p:sldId id="1146" r:id="rId13"/>
    <p:sldId id="1103" r:id="rId14"/>
  </p:sldIdLst>
  <p:sldSz cx="12192000" cy="6858000"/>
  <p:notesSz cx="68580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008" userDrawn="1">
          <p15:clr>
            <a:srgbClr val="9FCC3B"/>
          </p15:clr>
        </p15:guide>
        <p15:guide id="4" orient="horz" pos="2160" userDrawn="1">
          <p15:clr>
            <a:srgbClr val="A4A3A4"/>
          </p15:clr>
        </p15:guide>
        <p15:guide id="5" pos="512" userDrawn="1">
          <p15:clr>
            <a:srgbClr val="9FCC3B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47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as, Christopher" initials="LC" lastIdx="2" clrIdx="0">
    <p:extLst>
      <p:ext uri="{19B8F6BF-5375-455C-9EA6-DF929625EA0E}">
        <p15:presenceInfo xmlns:p15="http://schemas.microsoft.com/office/powerpoint/2012/main" userId="S-1-5-21-424224527-328161685-9522986-37459" providerId="AD"/>
      </p:ext>
    </p:extLst>
  </p:cmAuthor>
  <p:cmAuthor id="2" name="Brady, Leslie" initials="BL" lastIdx="1" clrIdx="1">
    <p:extLst>
      <p:ext uri="{19B8F6BF-5375-455C-9EA6-DF929625EA0E}">
        <p15:presenceInfo xmlns:p15="http://schemas.microsoft.com/office/powerpoint/2012/main" userId="S-1-5-21-424224527-328161685-9522986-4099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FFFFFF"/>
    <a:srgbClr val="EDF4FB"/>
    <a:srgbClr val="729FDC"/>
    <a:srgbClr val="009DD9"/>
    <a:srgbClr val="0F6FC6"/>
    <a:srgbClr val="CADAA9"/>
    <a:srgbClr val="927AAD"/>
    <a:srgbClr val="B9DBF9"/>
    <a:srgbClr val="E8BE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146" autoAdjust="0"/>
    <p:restoredTop sz="95441" autoAdjust="0"/>
  </p:normalViewPr>
  <p:slideViewPr>
    <p:cSldViewPr snapToGrid="0">
      <p:cViewPr varScale="1">
        <p:scale>
          <a:sx n="80" d="100"/>
          <a:sy n="80" d="100"/>
        </p:scale>
        <p:origin x="208" y="1104"/>
      </p:cViewPr>
      <p:guideLst>
        <p:guide pos="7008"/>
        <p:guide orient="horz" pos="2160"/>
        <p:guide pos="5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62" y="78"/>
      </p:cViewPr>
      <p:guideLst>
        <p:guide orient="horz" pos="2947"/>
        <p:guide pos="2160"/>
      </p:guideLst>
    </p:cSldViewPr>
  </p:notes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29037"/>
            <a:ext cx="2972320" cy="465774"/>
          </a:xfrm>
          <a:prstGeom prst="rect">
            <a:avLst/>
          </a:prstGeom>
        </p:spPr>
        <p:txBody>
          <a:bodyPr vert="horz" lIns="91608" tIns="45805" rIns="91608" bIns="45805" rtlCol="0" anchor="b"/>
          <a:lstStyle>
            <a:lvl1pPr algn="l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122" y="8829037"/>
            <a:ext cx="2972320" cy="465774"/>
          </a:xfrm>
          <a:prstGeom prst="rect">
            <a:avLst/>
          </a:prstGeom>
        </p:spPr>
        <p:txBody>
          <a:bodyPr vert="horz" wrap="square" lIns="91608" tIns="45805" rIns="91608" bIns="4580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fld id="{28C78C8C-B6BA-4DC6-8D31-50ADA0041173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305708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1788" y="695325"/>
            <a:ext cx="6196012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608" tIns="45805" rIns="91608" bIns="45805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4523"/>
            <a:ext cx="5487959" cy="4185605"/>
          </a:xfrm>
          <a:prstGeom prst="rect">
            <a:avLst/>
          </a:prstGeom>
        </p:spPr>
        <p:txBody>
          <a:bodyPr vert="horz" lIns="91608" tIns="45805" rIns="91608" bIns="45805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037"/>
            <a:ext cx="2972320" cy="465774"/>
          </a:xfrm>
          <a:prstGeom prst="rect">
            <a:avLst/>
          </a:prstGeom>
        </p:spPr>
        <p:txBody>
          <a:bodyPr vert="horz" lIns="91608" tIns="45805" rIns="91608" bIns="45805" rtlCol="0" anchor="b"/>
          <a:lstStyle>
            <a:lvl1pPr algn="l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122" y="8829037"/>
            <a:ext cx="2972320" cy="465774"/>
          </a:xfrm>
          <a:prstGeom prst="rect">
            <a:avLst/>
          </a:prstGeom>
        </p:spPr>
        <p:txBody>
          <a:bodyPr vert="horz" wrap="square" lIns="91608" tIns="45805" rIns="91608" bIns="4580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fld id="{78F91ABB-7FC2-4059-9BA4-DCC80B86CB4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786947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5970588"/>
            <a:ext cx="12192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-12700" y="6053139"/>
            <a:ext cx="2999317" cy="7127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6" name="Rectangle 5"/>
          <p:cNvSpPr/>
          <p:nvPr/>
        </p:nvSpPr>
        <p:spPr>
          <a:xfrm>
            <a:off x="3145368" y="6043614"/>
            <a:ext cx="9046633" cy="7143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149600" y="4038600"/>
            <a:ext cx="8636000" cy="1828800"/>
          </a:xfrm>
          <a:prstGeom prst="rect">
            <a:avLst/>
          </a:prstGeo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9013"/>
            <a:ext cx="27432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00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954D29DF-CDEE-4C20-88A9-DB150FD08753}" type="datetime1">
              <a:rPr lang="en-US"/>
              <a:pPr>
                <a:defRPr/>
              </a:pPr>
              <a:t>3/16/18</a:t>
            </a:fld>
            <a:endParaRPr lang="en-US" dirty="0"/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781300" y="236539"/>
            <a:ext cx="782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146F842-77E6-44C3-9122-79EB40949F7D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77841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28600"/>
            <a:ext cx="10871200" cy="990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7033" y="1600201"/>
            <a:ext cx="108712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354EC0-5308-46E7-999B-7276DAE26550}" type="datetime1">
              <a:rPr lang="en-US"/>
              <a:pPr>
                <a:defRPr/>
              </a:pPr>
              <a:t>3/16/18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12801" y="6248401"/>
            <a:ext cx="7228417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>
          <a:xfrm>
            <a:off x="0" y="1271589"/>
            <a:ext cx="7112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6524556-A604-4E26-9DA7-9208DB360A07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13819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8128001" y="0"/>
            <a:ext cx="427567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6" name="Rectangle 5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600" y="609601"/>
            <a:ext cx="2743200" cy="5516563"/>
          </a:xfrm>
          <a:prstGeom prst="rect">
            <a:avLst/>
          </a:prstGeo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737600" y="6248401"/>
            <a:ext cx="2946400" cy="365125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530545E-0BEE-4586-9773-401CA2FF530A}" type="datetime1">
              <a:rPr lang="en-US"/>
              <a:pPr>
                <a:defRPr/>
              </a:pPr>
              <a:t>3/16/18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1" y="6248401"/>
            <a:ext cx="7431617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075084" y="103717"/>
            <a:ext cx="533400" cy="32596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071111B-7D2E-4B84-A771-4A31F35EF0C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41404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4495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FC7B91-10B8-4795-A78B-E50251CABF76}" type="datetime1">
              <a:rPr lang="en-US"/>
              <a:pPr>
                <a:defRPr/>
              </a:pPr>
              <a:t>3/16/18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12801" y="6248401"/>
            <a:ext cx="7228417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>
          <a:xfrm>
            <a:off x="0" y="1271589"/>
            <a:ext cx="7112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F9C2766-2748-4908-B5E9-F9F9B4A0F9E7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67663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6" name="Rectangle 5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0"/>
            <a:ext cx="9497484" cy="1673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  <a:prstGeom prst="rect">
            <a:avLst/>
          </a:prstGeo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EEB4C42-76AC-4A10-B84D-7FEA678FB6B6}" type="datetime1">
              <a:rPr lang="en-US"/>
              <a:pPr>
                <a:defRPr/>
              </a:pPr>
              <a:t>3/16/18</a:t>
            </a:fld>
            <a:endParaRPr lang="en-US" dirty="0"/>
          </a:p>
        </p:txBody>
      </p:sp>
      <p:sp>
        <p:nvSpPr>
          <p:cNvPr id="8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fld id="{DCB39505-A2CF-48B3-AAB1-7BA9429DBB29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812801" y="6248401"/>
            <a:ext cx="7228417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452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28600"/>
            <a:ext cx="10871200" cy="990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8E86553-20D5-4AA5-9436-8D9FFE8DA1E6}" type="datetime1">
              <a:rPr lang="en-US"/>
              <a:pPr>
                <a:defRPr/>
              </a:pPr>
              <a:t>3/16/18</a:t>
            </a:fld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0" y="1271589"/>
            <a:ext cx="7112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268AF87-1CBA-441A-9FCA-D2593E2D0A78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812801" y="6248401"/>
            <a:ext cx="7228417" cy="365125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271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prstGeom prst="rect">
            <a:avLst/>
          </a:prstGeo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prstGeom prst="rect">
            <a:avLst/>
          </a:prstGeo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77E82FA-57F8-4ADF-8503-C92628F6EAB9}" type="datetime1">
              <a:rPr lang="en-US"/>
              <a:pPr>
                <a:defRPr/>
              </a:pPr>
              <a:t>3/16/18</a:t>
            </a:fld>
            <a:endParaRPr lang="en-US" dirty="0"/>
          </a:p>
        </p:txBody>
      </p:sp>
      <p:sp>
        <p:nvSpPr>
          <p:cNvPr id="8" name="Slide Number Placeholder 11"/>
          <p:cNvSpPr>
            <a:spLocks noGrp="1"/>
          </p:cNvSpPr>
          <p:nvPr>
            <p:ph type="sldNum" sz="quarter" idx="11"/>
          </p:nvPr>
        </p:nvSpPr>
        <p:spPr>
          <a:xfrm>
            <a:off x="0" y="1271589"/>
            <a:ext cx="7112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D33FCBC-9C78-4909-A8B1-91C2138B0317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812801" y="6248401"/>
            <a:ext cx="7228417" cy="365125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630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28600"/>
            <a:ext cx="10871200" cy="990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43F62A-1D31-4D25-8C70-9F19E6181D82}" type="datetime1">
              <a:rPr lang="en-US"/>
              <a:pPr>
                <a:defRPr/>
              </a:pPr>
              <a:t>3/16/18</a:t>
            </a:fld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12801" y="6248401"/>
            <a:ext cx="7228417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>
          <a:xfrm>
            <a:off x="0" y="1271589"/>
            <a:ext cx="7112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FD48AEF-87DE-4F6D-A339-7B6ABD64AFD3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38250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2752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  <a:prstGeom prst="rect">
            <a:avLst/>
          </a:prstGeom>
        </p:spPr>
        <p:txBody>
          <a:bodyPr/>
          <a:lstStyle>
            <a:lvl1pPr algn="l">
              <a:buNone/>
              <a:defRPr sz="4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prstGeom prst="rect">
            <a:avLst/>
          </a:prstGeo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22C8F6-6001-4D3F-8174-ADC482960877}" type="datetime1">
              <a:rPr lang="en-US"/>
              <a:pPr>
                <a:defRPr/>
              </a:pPr>
              <a:t>3/16/18</a:t>
            </a:fld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12801" y="6248401"/>
            <a:ext cx="7228417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>
          <a:xfrm>
            <a:off x="0" y="1289305"/>
            <a:ext cx="7112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DF88932-4F02-4740-AC6A-EF1FFB2F187C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87581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-12700" y="4572001"/>
            <a:ext cx="12192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6" name="Rectangle 5"/>
          <p:cNvSpPr/>
          <p:nvPr/>
        </p:nvSpPr>
        <p:spPr>
          <a:xfrm>
            <a:off x="-12699" y="4664075"/>
            <a:ext cx="1951567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2059517" y="4654550"/>
            <a:ext cx="10132483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8" name="Rectangle 7"/>
          <p:cNvSpPr/>
          <p:nvPr/>
        </p:nvSpPr>
        <p:spPr bwMode="white">
          <a:xfrm>
            <a:off x="1930401" y="1"/>
            <a:ext cx="133351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  <a:prstGeom prst="rect">
            <a:avLst/>
          </a:prstGeom>
        </p:spPr>
        <p:txBody>
          <a:bodyPr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prstGeom prst="rect">
            <a:avLst/>
          </a:prstGeo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1"/>
            <a:ext cx="3556000" cy="365125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54BFD8D-0C35-401B-861A-20F3B766192F}" type="datetime1">
              <a:rPr lang="en-US"/>
              <a:pPr>
                <a:defRPr/>
              </a:pPr>
              <a:t>3/16/18</a:t>
            </a:fld>
            <a:endParaRPr lang="en-US" dirty="0"/>
          </a:p>
        </p:txBody>
      </p:sp>
      <p:sp>
        <p:nvSpPr>
          <p:cNvPr id="10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51"/>
            <a:ext cx="1930400" cy="6635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fld id="{CB7FECD8-AC7C-437F-9724-25AE1710BE02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401"/>
            <a:ext cx="6096000" cy="365125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712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6558" r:id="rId1"/>
    <p:sldLayoutId id="2147486554" r:id="rId2"/>
    <p:sldLayoutId id="2147486559" r:id="rId3"/>
    <p:sldLayoutId id="2147486560" r:id="rId4"/>
    <p:sldLayoutId id="2147486561" r:id="rId5"/>
    <p:sldLayoutId id="2147486555" r:id="rId6"/>
    <p:sldLayoutId id="2147486562" r:id="rId7"/>
    <p:sldLayoutId id="2147486556" r:id="rId8"/>
    <p:sldLayoutId id="2147486563" r:id="rId9"/>
    <p:sldLayoutId id="2147486557" r:id="rId10"/>
    <p:sldLayoutId id="2147486564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0BD0D9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10CF9B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cxnSp>
        <p:nvCxnSpPr>
          <p:cNvPr id="12" name="Straight Connector 11"/>
          <p:cNvCxnSpPr>
            <a:cxnSpLocks/>
          </p:cNvCxnSpPr>
          <p:nvPr/>
        </p:nvCxnSpPr>
        <p:spPr>
          <a:xfrm>
            <a:off x="1090158" y="6139543"/>
            <a:ext cx="877393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1090158" y="685799"/>
            <a:ext cx="0" cy="5477256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801675" y="644449"/>
            <a:ext cx="9420507" cy="1605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algn="r">
              <a:lnSpc>
                <a:spcPts val="5000"/>
              </a:lnSpc>
              <a:spcAft>
                <a:spcPts val="1800"/>
              </a:spcAft>
              <a:defRPr/>
            </a:pPr>
            <a:r>
              <a:rPr lang="en-US" sz="4800" b="1" dirty="0">
                <a:solidFill>
                  <a:schemeClr val="bg1"/>
                </a:solidFill>
                <a:latin typeface="Gill Sans MT" panose="020B0502020104020203" pitchFamily="34" charset="0"/>
              </a:rPr>
              <a:t>Data Mining to Improve</a:t>
            </a:r>
          </a:p>
          <a:p>
            <a:pPr marL="11113" algn="r">
              <a:lnSpc>
                <a:spcPts val="5000"/>
              </a:lnSpc>
              <a:spcAft>
                <a:spcPts val="1800"/>
              </a:spcAft>
              <a:defRPr/>
            </a:pPr>
            <a:r>
              <a:rPr lang="en-US" sz="4800" b="1" dirty="0">
                <a:solidFill>
                  <a:schemeClr val="bg1"/>
                </a:solidFill>
                <a:latin typeface="Gill Sans MT" panose="020B0502020104020203" pitchFamily="34" charset="0"/>
              </a:rPr>
              <a:t>Student Outcomes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52E3F1-4486-0E4F-B7A7-6E7AE4BFAEB8}"/>
              </a:ext>
            </a:extLst>
          </p:cNvPr>
          <p:cNvSpPr txBox="1"/>
          <p:nvPr/>
        </p:nvSpPr>
        <p:spPr>
          <a:xfrm>
            <a:off x="1801675" y="3084562"/>
            <a:ext cx="3238955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eaLnBrk="1" hangingPunct="1">
              <a:lnSpc>
                <a:spcPts val="2800"/>
              </a:lnSpc>
              <a:spcBef>
                <a:spcPts val="1200"/>
              </a:spcBef>
              <a:spcAft>
                <a:spcPts val="300"/>
              </a:spcAft>
              <a:buClr>
                <a:schemeClr val="bg1"/>
              </a:buClr>
              <a:buSzPct val="125000"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Team Six:</a:t>
            </a:r>
          </a:p>
          <a:p>
            <a:pPr marL="407988" lvl="1" indent="-396875" eaLnBrk="1" hangingPunct="1">
              <a:lnSpc>
                <a:spcPts val="28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  <a:ea typeface="ＭＳ Ｐゴシック" charset="-128"/>
                <a:cs typeface="Arial" charset="0"/>
              </a:rPr>
              <a:t>Nish Garg</a:t>
            </a:r>
          </a:p>
          <a:p>
            <a:pPr marL="407988" lvl="1" indent="-396875" eaLnBrk="1" hangingPunct="1">
              <a:lnSpc>
                <a:spcPts val="28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  <a:ea typeface="ＭＳ Ｐゴシック" charset="-128"/>
                <a:cs typeface="Arial" charset="0"/>
              </a:rPr>
              <a:t>Christopher Lucas</a:t>
            </a:r>
          </a:p>
          <a:p>
            <a:pPr marL="407988" lvl="1" indent="-396875">
              <a:lnSpc>
                <a:spcPts val="28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  <a:ea typeface="ＭＳ Ｐゴシック" charset="-128"/>
                <a:cs typeface="Arial" charset="0"/>
              </a:rPr>
              <a:t>Aditi Sharma</a:t>
            </a:r>
          </a:p>
          <a:p>
            <a:pPr marL="407988" lvl="1" indent="-396875">
              <a:lnSpc>
                <a:spcPts val="28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  <a:ea typeface="ＭＳ Ｐゴシック" charset="-128"/>
                <a:cs typeface="Arial" charset="0"/>
              </a:rPr>
              <a:t>Nelson Wang</a:t>
            </a:r>
          </a:p>
          <a:p>
            <a:pPr marL="407988" lvl="1" indent="-396875">
              <a:lnSpc>
                <a:spcPts val="2800"/>
              </a:lnSpc>
              <a:spcBef>
                <a:spcPts val="300"/>
              </a:spcBef>
              <a:spcAft>
                <a:spcPts val="12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  <a:ea typeface="ＭＳ Ｐゴシック" charset="-128"/>
                <a:cs typeface="Arial" charset="0"/>
              </a:rPr>
              <a:t>Bill Wilson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E06FDC9-C631-EA47-85F0-A6CB13D9A07A}"/>
              </a:ext>
            </a:extLst>
          </p:cNvPr>
          <p:cNvGrpSpPr/>
          <p:nvPr/>
        </p:nvGrpSpPr>
        <p:grpSpPr>
          <a:xfrm>
            <a:off x="9631897" y="5734007"/>
            <a:ext cx="1756691" cy="829028"/>
            <a:chOff x="9631897" y="5734007"/>
            <a:chExt cx="1756691" cy="82902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2B693A9-1F18-5D41-993E-58B213E796D2}"/>
                </a:ext>
              </a:extLst>
            </p:cNvPr>
            <p:cNvSpPr/>
            <p:nvPr/>
          </p:nvSpPr>
          <p:spPr>
            <a:xfrm>
              <a:off x="9631897" y="5734007"/>
              <a:ext cx="1756691" cy="8290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13D8228-AB5A-F842-BE78-AFF65645D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1211" y="5849304"/>
              <a:ext cx="1141250" cy="598433"/>
            </a:xfrm>
            <a:prstGeom prst="rect">
              <a:avLst/>
            </a:prstGeom>
          </p:spPr>
        </p:pic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7B5F0243-D0C7-E948-9F3A-61C1EBBDA054}"/>
              </a:ext>
            </a:extLst>
          </p:cNvPr>
          <p:cNvSpPr/>
          <p:nvPr/>
        </p:nvSpPr>
        <p:spPr>
          <a:xfrm>
            <a:off x="1001798" y="678168"/>
            <a:ext cx="183622" cy="183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E44B25-14DF-BC4E-A206-E887637E46F1}"/>
              </a:ext>
            </a:extLst>
          </p:cNvPr>
          <p:cNvSpPr txBox="1"/>
          <p:nvPr/>
        </p:nvSpPr>
        <p:spPr>
          <a:xfrm>
            <a:off x="990602" y="6248122"/>
            <a:ext cx="7683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Gill Sans MT" panose="020B0502020104020203" pitchFamily="34" charset="0"/>
              </a:rPr>
              <a:t>Data Analysis and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720817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4389779-9EB9-844D-B416-AF21BF5EB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cxnSp>
        <p:nvCxnSpPr>
          <p:cNvPr id="26" name="Straight Connector 25"/>
          <p:cNvCxnSpPr>
            <a:cxnSpLocks/>
          </p:cNvCxnSpPr>
          <p:nvPr/>
        </p:nvCxnSpPr>
        <p:spPr>
          <a:xfrm>
            <a:off x="853938" y="1490300"/>
            <a:ext cx="236220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04620" y="1914700"/>
            <a:ext cx="3391484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ts val="2800"/>
              </a:lnSpc>
              <a:spcBef>
                <a:spcPts val="1200"/>
              </a:spcBef>
              <a:spcAft>
                <a:spcPts val="300"/>
              </a:spcAft>
              <a:buClr>
                <a:schemeClr val="bg1"/>
              </a:buClr>
              <a:buSzPct val="125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Highest passing rate- 78%. </a:t>
            </a:r>
          </a:p>
          <a:p>
            <a:pPr marL="285750" lvl="1" indent="-285750" eaLnBrk="1" hangingPunct="1">
              <a:lnSpc>
                <a:spcPts val="2800"/>
              </a:lnSpc>
              <a:spcBef>
                <a:spcPts val="1200"/>
              </a:spcBef>
              <a:spcAft>
                <a:spcPts val="300"/>
              </a:spcAft>
              <a:buClr>
                <a:schemeClr val="bg1"/>
              </a:buClr>
              <a:buSzPct val="125000"/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Lowest passing rate – 71%</a:t>
            </a:r>
          </a:p>
          <a:p>
            <a:pPr marL="285750" lvl="1" indent="-285750" eaLnBrk="1" hangingPunct="1">
              <a:lnSpc>
                <a:spcPts val="2800"/>
              </a:lnSpc>
              <a:spcBef>
                <a:spcPts val="1200"/>
              </a:spcBef>
              <a:spcAft>
                <a:spcPts val="300"/>
              </a:spcAft>
              <a:buClr>
                <a:schemeClr val="bg1"/>
              </a:buClr>
              <a:buSzPct val="125000"/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Average % Passing – 74.89%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26378" y="549976"/>
            <a:ext cx="97988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864" eaLnBrk="1" hangingPunct="1"/>
            <a:r>
              <a:rPr lang="en-US" altLang="en-US" sz="3000" b="1" dirty="0">
                <a:solidFill>
                  <a:schemeClr val="bg1"/>
                </a:solidFill>
                <a:latin typeface="Gill Sans MT" panose="020B0502020104020203" pitchFamily="34" charset="0"/>
              </a:rPr>
              <a:t>Relationship between community type and student outcomes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D116DC-FA30-4844-B66F-870D8D86D132}"/>
              </a:ext>
            </a:extLst>
          </p:cNvPr>
          <p:cNvSpPr txBox="1"/>
          <p:nvPr/>
        </p:nvSpPr>
        <p:spPr>
          <a:xfrm>
            <a:off x="990602" y="6248122"/>
            <a:ext cx="7683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Gill Sans MT" panose="020B0502020104020203" pitchFamily="34" charset="0"/>
              </a:rPr>
              <a:t>Data Analysis and Visualization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DC20254-42FE-E445-B95D-0CDD2A5B5805}"/>
              </a:ext>
            </a:extLst>
          </p:cNvPr>
          <p:cNvCxnSpPr>
            <a:cxnSpLocks/>
          </p:cNvCxnSpPr>
          <p:nvPr/>
        </p:nvCxnSpPr>
        <p:spPr>
          <a:xfrm>
            <a:off x="1090158" y="6139543"/>
            <a:ext cx="877393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6EBDE2-77C0-AE42-A175-5F0E75AB85B2}"/>
              </a:ext>
            </a:extLst>
          </p:cNvPr>
          <p:cNvCxnSpPr>
            <a:cxnSpLocks/>
          </p:cNvCxnSpPr>
          <p:nvPr/>
        </p:nvCxnSpPr>
        <p:spPr>
          <a:xfrm>
            <a:off x="1090158" y="685799"/>
            <a:ext cx="0" cy="5477256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0FF7DC-7FB2-B747-B076-5730EAA3D40F}"/>
              </a:ext>
            </a:extLst>
          </p:cNvPr>
          <p:cNvGrpSpPr/>
          <p:nvPr/>
        </p:nvGrpSpPr>
        <p:grpSpPr>
          <a:xfrm>
            <a:off x="9631897" y="5734007"/>
            <a:ext cx="1756691" cy="829028"/>
            <a:chOff x="9631897" y="5734007"/>
            <a:chExt cx="1756691" cy="82902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2847EE9-E162-6E4E-B77E-E5F320504A71}"/>
                </a:ext>
              </a:extLst>
            </p:cNvPr>
            <p:cNvSpPr/>
            <p:nvPr/>
          </p:nvSpPr>
          <p:spPr>
            <a:xfrm>
              <a:off x="9631897" y="5734007"/>
              <a:ext cx="1756691" cy="8290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32E73F1-4CEC-8749-ADCE-E0E1D2425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1211" y="5849304"/>
              <a:ext cx="1141250" cy="598433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94AC795-C492-AD4D-911D-95D917A1C1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956" y="1260429"/>
            <a:ext cx="5997455" cy="4321311"/>
          </a:xfrm>
          <a:prstGeom prst="rect">
            <a:avLst/>
          </a:prstGeom>
        </p:spPr>
      </p:pic>
      <p:sp>
        <p:nvSpPr>
          <p:cNvPr id="19" name="Slide Number Placeholder 23">
            <a:extLst>
              <a:ext uri="{FF2B5EF4-FFF2-40B4-BE49-F238E27FC236}">
                <a16:creationId xmlns:a16="http://schemas.microsoft.com/office/drawing/2014/main" id="{DF3C3FBC-5056-F042-93CD-AA84F6D3F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5740" y="1260429"/>
            <a:ext cx="711200" cy="754188"/>
          </a:xfrm>
        </p:spPr>
        <p:txBody>
          <a:bodyPr/>
          <a:lstStyle/>
          <a:p>
            <a:fld id="{2F9C2766-2748-4908-B5E9-F9F9B4A0F9E7}" type="slidenum">
              <a:rPr lang="en-US" altLang="en-US" sz="2800" smtClean="0">
                <a:solidFill>
                  <a:srgbClr val="FFFFFF"/>
                </a:solidFill>
                <a:latin typeface="Segoe Print" panose="02000600000000000000" pitchFamily="2" charset="0"/>
              </a:rPr>
              <a:pPr/>
              <a:t>10</a:t>
            </a:fld>
            <a:endParaRPr lang="en-US" altLang="en-US" dirty="0">
              <a:solidFill>
                <a:srgbClr val="FFFFFF"/>
              </a:solidFill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673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4389779-9EB9-844D-B416-AF21BF5EB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21ED579-F1E1-E94D-A62B-40B9FF8F2CD5}"/>
              </a:ext>
            </a:extLst>
          </p:cNvPr>
          <p:cNvSpPr/>
          <p:nvPr/>
        </p:nvSpPr>
        <p:spPr>
          <a:xfrm>
            <a:off x="1326377" y="1103974"/>
            <a:ext cx="9786084" cy="4508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>
            <a:cxnSpLocks/>
          </p:cNvCxnSpPr>
          <p:nvPr/>
        </p:nvCxnSpPr>
        <p:spPr>
          <a:xfrm>
            <a:off x="853938" y="1490300"/>
            <a:ext cx="236220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326378" y="549976"/>
            <a:ext cx="97988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864" eaLnBrk="1" hangingPunct="1"/>
            <a:r>
              <a:rPr lang="en-US" altLang="en-US" sz="3000" b="1" dirty="0">
                <a:solidFill>
                  <a:schemeClr val="bg1"/>
                </a:solidFill>
                <a:latin typeface="Gill Sans MT" panose="020B0502020104020203" pitchFamily="34" charset="0"/>
              </a:rPr>
              <a:t>Top schools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D116DC-FA30-4844-B66F-870D8D86D132}"/>
              </a:ext>
            </a:extLst>
          </p:cNvPr>
          <p:cNvSpPr txBox="1"/>
          <p:nvPr/>
        </p:nvSpPr>
        <p:spPr>
          <a:xfrm>
            <a:off x="990602" y="6248122"/>
            <a:ext cx="7683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Gill Sans MT" panose="020B0502020104020203" pitchFamily="34" charset="0"/>
              </a:rPr>
              <a:t>Data Analysis and Visualization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DC20254-42FE-E445-B95D-0CDD2A5B5805}"/>
              </a:ext>
            </a:extLst>
          </p:cNvPr>
          <p:cNvCxnSpPr>
            <a:cxnSpLocks/>
          </p:cNvCxnSpPr>
          <p:nvPr/>
        </p:nvCxnSpPr>
        <p:spPr>
          <a:xfrm>
            <a:off x="1090158" y="6139543"/>
            <a:ext cx="877393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6EBDE2-77C0-AE42-A175-5F0E75AB85B2}"/>
              </a:ext>
            </a:extLst>
          </p:cNvPr>
          <p:cNvCxnSpPr>
            <a:cxnSpLocks/>
          </p:cNvCxnSpPr>
          <p:nvPr/>
        </p:nvCxnSpPr>
        <p:spPr>
          <a:xfrm>
            <a:off x="1090158" y="685799"/>
            <a:ext cx="0" cy="5477256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0FF7DC-7FB2-B747-B076-5730EAA3D40F}"/>
              </a:ext>
            </a:extLst>
          </p:cNvPr>
          <p:cNvGrpSpPr/>
          <p:nvPr/>
        </p:nvGrpSpPr>
        <p:grpSpPr>
          <a:xfrm>
            <a:off x="9631897" y="5734007"/>
            <a:ext cx="1756691" cy="829028"/>
            <a:chOff x="9631897" y="5734007"/>
            <a:chExt cx="1756691" cy="82902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2847EE9-E162-6E4E-B77E-E5F320504A71}"/>
                </a:ext>
              </a:extLst>
            </p:cNvPr>
            <p:cNvSpPr/>
            <p:nvPr/>
          </p:nvSpPr>
          <p:spPr>
            <a:xfrm>
              <a:off x="9631897" y="5734007"/>
              <a:ext cx="1756691" cy="8290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32E73F1-4CEC-8749-ADCE-E0E1D2425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1211" y="5849304"/>
              <a:ext cx="1141250" cy="598433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FF4D19C-7C32-BB4D-9250-2447560BA7B1}"/>
              </a:ext>
            </a:extLst>
          </p:cNvPr>
          <p:cNvSpPr/>
          <p:nvPr/>
        </p:nvSpPr>
        <p:spPr>
          <a:xfrm>
            <a:off x="1565138" y="1326638"/>
            <a:ext cx="9201362" cy="40749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0F86B698-0FDC-264B-B4CE-706512A932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734556"/>
              </p:ext>
            </p:extLst>
          </p:nvPr>
        </p:nvGraphicFramePr>
        <p:xfrm>
          <a:off x="1568184" y="1331434"/>
          <a:ext cx="9315210" cy="4070157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261369">
                  <a:extLst>
                    <a:ext uri="{9D8B030D-6E8A-4147-A177-3AD203B41FA5}">
                      <a16:colId xmlns:a16="http://schemas.microsoft.com/office/drawing/2014/main" val="2249100681"/>
                    </a:ext>
                  </a:extLst>
                </a:gridCol>
                <a:gridCol w="2821947">
                  <a:extLst>
                    <a:ext uri="{9D8B030D-6E8A-4147-A177-3AD203B41FA5}">
                      <a16:colId xmlns:a16="http://schemas.microsoft.com/office/drawing/2014/main" val="1579542791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703061060"/>
                    </a:ext>
                  </a:extLst>
                </a:gridCol>
                <a:gridCol w="780659">
                  <a:extLst>
                    <a:ext uri="{9D8B030D-6E8A-4147-A177-3AD203B41FA5}">
                      <a16:colId xmlns:a16="http://schemas.microsoft.com/office/drawing/2014/main" val="2511565116"/>
                    </a:ext>
                  </a:extLst>
                </a:gridCol>
                <a:gridCol w="1621691">
                  <a:extLst>
                    <a:ext uri="{9D8B030D-6E8A-4147-A177-3AD203B41FA5}">
                      <a16:colId xmlns:a16="http://schemas.microsoft.com/office/drawing/2014/main" val="2589256527"/>
                    </a:ext>
                  </a:extLst>
                </a:gridCol>
                <a:gridCol w="1953244">
                  <a:extLst>
                    <a:ext uri="{9D8B030D-6E8A-4147-A177-3AD203B41FA5}">
                      <a16:colId xmlns:a16="http://schemas.microsoft.com/office/drawing/2014/main" val="2910004299"/>
                    </a:ext>
                  </a:extLst>
                </a:gridCol>
              </a:tblGrid>
              <a:tr h="5277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u="none" strike="noStrike" dirty="0">
                          <a:effectLst/>
                          <a:latin typeface="Gill Sans MT" panose="020B0502020104020203" pitchFamily="34" charset="77"/>
                        </a:rPr>
                        <a:t>Campus ID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  <a:cs typeface="Gill Sans" panose="020B0502020104020203" pitchFamily="34" charset="-79"/>
                      </a:endParaRPr>
                    </a:p>
                  </a:txBody>
                  <a:tcPr marL="8347" marR="8347" marT="83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 u="none" strike="noStrike" dirty="0">
                          <a:effectLst/>
                          <a:latin typeface="Gill Sans MT" panose="020B0502020104020203" pitchFamily="34" charset="77"/>
                        </a:rPr>
                        <a:t>Campus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  <a:cs typeface="Gill Sans" panose="020B0502020104020203" pitchFamily="34" charset="-79"/>
                      </a:endParaRPr>
                    </a:p>
                  </a:txBody>
                  <a:tcPr marL="75123" marR="8347" marT="83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u="none" strike="noStrike" dirty="0">
                          <a:effectLst/>
                          <a:latin typeface="Gill Sans MT" panose="020B0502020104020203" pitchFamily="34" charset="77"/>
                        </a:rPr>
                        <a:t>% </a:t>
                      </a:r>
                      <a:r>
                        <a:rPr lang="en-US" sz="1300" b="1" u="none" strike="noStrike" dirty="0" err="1">
                          <a:effectLst/>
                          <a:latin typeface="Gill Sans MT" panose="020B0502020104020203" pitchFamily="34" charset="77"/>
                        </a:rPr>
                        <a:t>EcoDis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  <a:cs typeface="Gill Sans" panose="020B0502020104020203" pitchFamily="34" charset="-79"/>
                      </a:endParaRPr>
                    </a:p>
                  </a:txBody>
                  <a:tcPr marL="8347" marR="8347" marT="83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u="none" strike="noStrike" dirty="0">
                          <a:effectLst/>
                          <a:latin typeface="Gill Sans MT" panose="020B0502020104020203" pitchFamily="34" charset="77"/>
                        </a:rPr>
                        <a:t>% Passing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  <a:cs typeface="Gill Sans" panose="020B0502020104020203" pitchFamily="34" charset="-79"/>
                      </a:endParaRPr>
                    </a:p>
                  </a:txBody>
                  <a:tcPr marL="8347" marR="8347" marT="83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 u="none" strike="noStrike" dirty="0">
                          <a:effectLst/>
                          <a:latin typeface="Gill Sans MT" panose="020B0502020104020203" pitchFamily="34" charset="77"/>
                        </a:rPr>
                        <a:t>Community Type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  <a:cs typeface="Gill Sans" panose="020B0502020104020203" pitchFamily="34" charset="-79"/>
                      </a:endParaRPr>
                    </a:p>
                  </a:txBody>
                  <a:tcPr marL="75123" marR="8347" marT="83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u="none" strike="noStrike" dirty="0">
                          <a:effectLst/>
                          <a:latin typeface="Gill Sans MT" panose="020B0502020104020203" pitchFamily="34" charset="77"/>
                        </a:rPr>
                        <a:t>Average Salary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  <a:cs typeface="Gill Sans" panose="020B0502020104020203" pitchFamily="34" charset="-79"/>
                      </a:endParaRPr>
                    </a:p>
                  </a:txBody>
                  <a:tcPr marL="75123" marR="8347" marT="8347" marB="0" anchor="ctr"/>
                </a:tc>
                <a:extLst>
                  <a:ext uri="{0D108BD9-81ED-4DB2-BD59-A6C34878D82A}">
                    <a16:rowId xmlns:a16="http://schemas.microsoft.com/office/drawing/2014/main" val="3865592659"/>
                  </a:ext>
                </a:extLst>
              </a:tr>
              <a:tr h="3542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108904101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AUSTIN EL</a:t>
                      </a: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98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Other Central City</a:t>
                      </a: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 $    55,486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15158252"/>
                  </a:ext>
                </a:extLst>
              </a:tr>
              <a:tr h="3542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240901008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EARLY COLLEGE H S</a:t>
                      </a: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98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Other CC Suburban</a:t>
                      </a: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 $    56,644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35258075"/>
                  </a:ext>
                </a:extLst>
              </a:tr>
              <a:tr h="3542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226906002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FAIRVIEW ACCELERATED</a:t>
                      </a: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Other CC Suburban</a:t>
                      </a: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 $    41,957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48149293"/>
                  </a:ext>
                </a:extLst>
              </a:tr>
              <a:tr h="3542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057835101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GOLDEN RULE</a:t>
                      </a: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Charters</a:t>
                      </a: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 $    53,967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96652049"/>
                  </a:ext>
                </a:extLst>
              </a:tr>
              <a:tr h="3542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071902119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HAWKINS EL</a:t>
                      </a: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Marjor Urban</a:t>
                      </a: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 $    51,545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67420764"/>
                  </a:ext>
                </a:extLst>
              </a:tr>
              <a:tr h="3542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108912008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JIMMY CARTER ECHS</a:t>
                      </a: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98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Other Central City</a:t>
                      </a: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 $    52,982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760849"/>
                  </a:ext>
                </a:extLst>
              </a:tr>
              <a:tr h="3542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108908004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MISSION COLLEGIATE H S</a:t>
                      </a: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Other CC Suburban</a:t>
                      </a: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 $    53,923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55158758"/>
                  </a:ext>
                </a:extLst>
              </a:tr>
              <a:tr h="3542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101912308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NORTH HOUSTON ECHS</a:t>
                      </a: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Marjor Urban</a:t>
                      </a: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 $    57,630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6124784"/>
                  </a:ext>
                </a:extLst>
              </a:tr>
              <a:tr h="3542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031901139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ORTIZ EL</a:t>
                      </a: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Other Central City</a:t>
                      </a: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 $    50,088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1434454"/>
                  </a:ext>
                </a:extLst>
              </a:tr>
              <a:tr h="3542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108912010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THELMA ROSA SALINAS ECHS</a:t>
                      </a: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98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Other Central City</a:t>
                      </a: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 $    51,753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04257907"/>
                  </a:ext>
                </a:extLst>
              </a:tr>
            </a:tbl>
          </a:graphicData>
        </a:graphic>
      </p:graphicFrame>
      <p:sp>
        <p:nvSpPr>
          <p:cNvPr id="22" name="Slide Number Placeholder 23">
            <a:extLst>
              <a:ext uri="{FF2B5EF4-FFF2-40B4-BE49-F238E27FC236}">
                <a16:creationId xmlns:a16="http://schemas.microsoft.com/office/drawing/2014/main" id="{E2B8879B-602F-2546-80A9-3B704883F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5740" y="1260429"/>
            <a:ext cx="711200" cy="754188"/>
          </a:xfrm>
        </p:spPr>
        <p:txBody>
          <a:bodyPr/>
          <a:lstStyle/>
          <a:p>
            <a:fld id="{2F9C2766-2748-4908-B5E9-F9F9B4A0F9E7}" type="slidenum">
              <a:rPr lang="en-US" altLang="en-US" sz="2800" smtClean="0">
                <a:solidFill>
                  <a:srgbClr val="FFFFFF"/>
                </a:solidFill>
                <a:latin typeface="Segoe Print" panose="02000600000000000000" pitchFamily="2" charset="0"/>
              </a:rPr>
              <a:pPr/>
              <a:t>11</a:t>
            </a:fld>
            <a:endParaRPr lang="en-US" altLang="en-US" dirty="0">
              <a:solidFill>
                <a:srgbClr val="FFFFFF"/>
              </a:solidFill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086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AF6F88C-F871-4F4E-BC10-4CF147C45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>
          <a:xfrm>
            <a:off x="205740" y="1260429"/>
            <a:ext cx="711200" cy="754188"/>
          </a:xfrm>
        </p:spPr>
        <p:txBody>
          <a:bodyPr/>
          <a:lstStyle/>
          <a:p>
            <a:fld id="{2F9C2766-2748-4908-B5E9-F9F9B4A0F9E7}" type="slidenum">
              <a:rPr lang="en-US" altLang="en-US" sz="2800" smtClean="0">
                <a:solidFill>
                  <a:srgbClr val="FFFFFF"/>
                </a:solidFill>
                <a:latin typeface="Segoe Print" panose="02000600000000000000" pitchFamily="2" charset="0"/>
              </a:rPr>
              <a:pPr/>
              <a:t>12</a:t>
            </a:fld>
            <a:endParaRPr lang="en-US" altLang="en-US" dirty="0">
              <a:solidFill>
                <a:srgbClr val="FFFFFF"/>
              </a:solidFill>
              <a:latin typeface="Segoe Print" panose="02000600000000000000" pitchFamily="2" charset="0"/>
            </a:endParaRPr>
          </a:p>
        </p:txBody>
      </p:sp>
      <p:cxnSp>
        <p:nvCxnSpPr>
          <p:cNvPr id="26" name="Straight Connector 25"/>
          <p:cNvCxnSpPr>
            <a:cxnSpLocks/>
          </p:cNvCxnSpPr>
          <p:nvPr/>
        </p:nvCxnSpPr>
        <p:spPr>
          <a:xfrm>
            <a:off x="853938" y="1490300"/>
            <a:ext cx="236220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04620" y="1914700"/>
            <a:ext cx="3391484" cy="2272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ts val="2800"/>
              </a:lnSpc>
              <a:spcBef>
                <a:spcPts val="1200"/>
              </a:spcBef>
              <a:spcAft>
                <a:spcPts val="300"/>
              </a:spcAft>
              <a:buClr>
                <a:schemeClr val="bg1"/>
              </a:buClr>
              <a:buSzPct val="125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Highest passing rate and count of schools</a:t>
            </a:r>
          </a:p>
          <a:p>
            <a:pPr marL="285750" lvl="1" indent="-285750" eaLnBrk="1" hangingPunct="1">
              <a:lnSpc>
                <a:spcPts val="2800"/>
              </a:lnSpc>
              <a:spcBef>
                <a:spcPts val="1200"/>
              </a:spcBef>
              <a:spcAft>
                <a:spcPts val="300"/>
              </a:spcAft>
              <a:buClr>
                <a:schemeClr val="bg1"/>
              </a:buClr>
              <a:buSzPct val="125000"/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Lowest passing rate and count of schools</a:t>
            </a:r>
          </a:p>
          <a:p>
            <a:pPr marL="285750" lvl="1" indent="-285750" eaLnBrk="1" hangingPunct="1">
              <a:lnSpc>
                <a:spcPts val="2800"/>
              </a:lnSpc>
              <a:spcBef>
                <a:spcPts val="1200"/>
              </a:spcBef>
              <a:spcAft>
                <a:spcPts val="300"/>
              </a:spcAft>
              <a:buClr>
                <a:schemeClr val="bg1"/>
              </a:buClr>
              <a:buSzPct val="125000"/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Average % Passing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26378" y="549976"/>
            <a:ext cx="97988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864" eaLnBrk="1" hangingPunct="1"/>
            <a:r>
              <a:rPr lang="en-US" altLang="en-US" sz="3000" b="1" dirty="0">
                <a:solidFill>
                  <a:schemeClr val="bg1"/>
                </a:solidFill>
                <a:latin typeface="Gill Sans MT" panose="020B0502020104020203" pitchFamily="34" charset="0"/>
              </a:rPr>
              <a:t>Relationship between top schools and student outcomes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D116DC-FA30-4844-B66F-870D8D86D132}"/>
              </a:ext>
            </a:extLst>
          </p:cNvPr>
          <p:cNvSpPr txBox="1"/>
          <p:nvPr/>
        </p:nvSpPr>
        <p:spPr>
          <a:xfrm>
            <a:off x="990602" y="6248122"/>
            <a:ext cx="7683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Gill Sans MT" panose="020B0502020104020203" pitchFamily="34" charset="0"/>
              </a:rPr>
              <a:t>Data Analysis and Visualization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DC20254-42FE-E445-B95D-0CDD2A5B5805}"/>
              </a:ext>
            </a:extLst>
          </p:cNvPr>
          <p:cNvCxnSpPr>
            <a:cxnSpLocks/>
          </p:cNvCxnSpPr>
          <p:nvPr/>
        </p:nvCxnSpPr>
        <p:spPr>
          <a:xfrm>
            <a:off x="1090158" y="6139543"/>
            <a:ext cx="877393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6EBDE2-77C0-AE42-A175-5F0E75AB85B2}"/>
              </a:ext>
            </a:extLst>
          </p:cNvPr>
          <p:cNvCxnSpPr>
            <a:cxnSpLocks/>
          </p:cNvCxnSpPr>
          <p:nvPr/>
        </p:nvCxnSpPr>
        <p:spPr>
          <a:xfrm>
            <a:off x="1090158" y="685799"/>
            <a:ext cx="0" cy="5477256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0FF7DC-7FB2-B747-B076-5730EAA3D40F}"/>
              </a:ext>
            </a:extLst>
          </p:cNvPr>
          <p:cNvGrpSpPr/>
          <p:nvPr/>
        </p:nvGrpSpPr>
        <p:grpSpPr>
          <a:xfrm>
            <a:off x="9631897" y="5734007"/>
            <a:ext cx="1756691" cy="829028"/>
            <a:chOff x="9631897" y="5734007"/>
            <a:chExt cx="1756691" cy="82902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2847EE9-E162-6E4E-B77E-E5F320504A71}"/>
                </a:ext>
              </a:extLst>
            </p:cNvPr>
            <p:cNvSpPr/>
            <p:nvPr/>
          </p:nvSpPr>
          <p:spPr>
            <a:xfrm>
              <a:off x="9631897" y="5734007"/>
              <a:ext cx="1756691" cy="8290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32E73F1-4CEC-8749-ADCE-E0E1D2425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1211" y="5849304"/>
              <a:ext cx="1141250" cy="598433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7C9EAC8-4DDF-B049-8127-EF2FA478C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791" y="1260429"/>
            <a:ext cx="6179670" cy="443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58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8061C411-F932-494B-973E-49EC5E6B3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26379" y="548640"/>
            <a:ext cx="93216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864" eaLnBrk="1" hangingPunct="1"/>
            <a:r>
              <a:rPr lang="en-US" altLang="en-US" sz="3000" b="1" dirty="0">
                <a:solidFill>
                  <a:schemeClr val="bg1"/>
                </a:solidFill>
                <a:latin typeface="Gill Sans MT" panose="020B0502020104020203" pitchFamily="34" charset="0"/>
              </a:rPr>
              <a:t>Questions</a:t>
            </a:r>
          </a:p>
        </p:txBody>
      </p:sp>
      <p:sp>
        <p:nvSpPr>
          <p:cNvPr id="3" name="TextBox 2"/>
          <p:cNvSpPr txBox="1"/>
          <p:nvPr/>
        </p:nvSpPr>
        <p:spPr>
          <a:xfrm rot="20737271">
            <a:off x="8384068" y="2047306"/>
            <a:ext cx="147806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00" b="1" dirty="0">
                <a:solidFill>
                  <a:srgbClr val="FFFFFF"/>
                </a:solidFill>
                <a:latin typeface="Segoe Print" panose="02000600000000000000" pitchFamily="2" charset="0"/>
              </a:rPr>
              <a:t>?</a:t>
            </a:r>
            <a:endParaRPr lang="en-US" b="1" dirty="0">
              <a:solidFill>
                <a:srgbClr val="FFFFFF"/>
              </a:solidFill>
              <a:latin typeface="Segoe Print" panose="020006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E4339F-3EEE-D444-91F3-91B00E3B39A4}"/>
              </a:ext>
            </a:extLst>
          </p:cNvPr>
          <p:cNvSpPr txBox="1"/>
          <p:nvPr/>
        </p:nvSpPr>
        <p:spPr>
          <a:xfrm>
            <a:off x="990602" y="6248122"/>
            <a:ext cx="7683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Gill Sans MT" panose="020B0502020104020203" pitchFamily="34" charset="0"/>
              </a:rPr>
              <a:t>Data Analysis and Visualization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05F39AA-B591-514C-BA19-1C2DCADEA5A1}"/>
              </a:ext>
            </a:extLst>
          </p:cNvPr>
          <p:cNvCxnSpPr>
            <a:cxnSpLocks/>
          </p:cNvCxnSpPr>
          <p:nvPr/>
        </p:nvCxnSpPr>
        <p:spPr>
          <a:xfrm>
            <a:off x="1090158" y="6139543"/>
            <a:ext cx="877393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4249934-0732-654A-9A62-71534B7B50A9}"/>
              </a:ext>
            </a:extLst>
          </p:cNvPr>
          <p:cNvCxnSpPr>
            <a:cxnSpLocks/>
          </p:cNvCxnSpPr>
          <p:nvPr/>
        </p:nvCxnSpPr>
        <p:spPr>
          <a:xfrm>
            <a:off x="1090158" y="685799"/>
            <a:ext cx="0" cy="5477256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6667540-7897-7343-9A7A-AF9D4542556F}"/>
              </a:ext>
            </a:extLst>
          </p:cNvPr>
          <p:cNvGrpSpPr/>
          <p:nvPr/>
        </p:nvGrpSpPr>
        <p:grpSpPr>
          <a:xfrm>
            <a:off x="9631897" y="5734007"/>
            <a:ext cx="1756691" cy="829028"/>
            <a:chOff x="9631897" y="5734007"/>
            <a:chExt cx="1756691" cy="829028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5EE3A60-FAA5-E743-9F4C-04C93A753BDD}"/>
                </a:ext>
              </a:extLst>
            </p:cNvPr>
            <p:cNvSpPr/>
            <p:nvPr/>
          </p:nvSpPr>
          <p:spPr>
            <a:xfrm>
              <a:off x="9631897" y="5734007"/>
              <a:ext cx="1756691" cy="8290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DC441E1-9284-0841-B7AE-54FB6D9D9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1211" y="5849304"/>
              <a:ext cx="1141250" cy="598433"/>
            </a:xfrm>
            <a:prstGeom prst="rect">
              <a:avLst/>
            </a:prstGeom>
          </p:spPr>
        </p:pic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128A1A42-EB7B-7646-B500-57129E9161CC}"/>
              </a:ext>
            </a:extLst>
          </p:cNvPr>
          <p:cNvSpPr/>
          <p:nvPr/>
        </p:nvSpPr>
        <p:spPr>
          <a:xfrm>
            <a:off x="1001798" y="678168"/>
            <a:ext cx="183622" cy="183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6EAEBB2-F933-D346-8093-1CB5FC9DB118}"/>
              </a:ext>
            </a:extLst>
          </p:cNvPr>
          <p:cNvGrpSpPr/>
          <p:nvPr/>
        </p:nvGrpSpPr>
        <p:grpSpPr>
          <a:xfrm>
            <a:off x="1487090" y="1263273"/>
            <a:ext cx="5779983" cy="4596900"/>
            <a:chOff x="1487091" y="1263273"/>
            <a:chExt cx="5370526" cy="427125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14F0F3B-C8BF-164F-8B57-8970FEC6C7A6}"/>
                </a:ext>
              </a:extLst>
            </p:cNvPr>
            <p:cNvSpPr/>
            <p:nvPr/>
          </p:nvSpPr>
          <p:spPr>
            <a:xfrm>
              <a:off x="1487091" y="1263273"/>
              <a:ext cx="5370526" cy="42712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1EB5AD4-46D5-1142-A396-934F2C9FC826}"/>
                </a:ext>
              </a:extLst>
            </p:cNvPr>
            <p:cNvGrpSpPr/>
            <p:nvPr/>
          </p:nvGrpSpPr>
          <p:grpSpPr>
            <a:xfrm>
              <a:off x="1733954" y="1570099"/>
              <a:ext cx="4876800" cy="3657600"/>
              <a:chOff x="3200548" y="1227178"/>
              <a:chExt cx="4876800" cy="365760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0045108-102B-EF4A-BF7A-41AB9676A61E}"/>
                  </a:ext>
                </a:extLst>
              </p:cNvPr>
              <p:cNvSpPr/>
              <p:nvPr/>
            </p:nvSpPr>
            <p:spPr>
              <a:xfrm>
                <a:off x="3203596" y="1227178"/>
                <a:ext cx="4873752" cy="3657600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919F8E1E-C247-B24C-A059-761EC04730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0548" y="1227178"/>
                <a:ext cx="4876800" cy="36576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20730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4782C16-A99F-234E-940B-3EAAC65D4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26379" y="549976"/>
            <a:ext cx="93216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864" eaLnBrk="1" hangingPunct="1"/>
            <a:r>
              <a:rPr lang="en-US" altLang="en-US" sz="3000" b="1" dirty="0">
                <a:solidFill>
                  <a:schemeClr val="bg1"/>
                </a:solidFill>
                <a:latin typeface="Gill Sans MT" panose="020B0502020104020203" pitchFamily="34" charset="0"/>
              </a:rPr>
              <a:t>Data Source</a:t>
            </a: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>
          <a:xfrm>
            <a:off x="457200" y="1260429"/>
            <a:ext cx="711200" cy="754188"/>
          </a:xfrm>
        </p:spPr>
        <p:txBody>
          <a:bodyPr/>
          <a:lstStyle/>
          <a:p>
            <a:fld id="{2F9C2766-2748-4908-B5E9-F9F9B4A0F9E7}" type="slidenum">
              <a:rPr lang="en-US" altLang="en-US" sz="2800" smtClean="0">
                <a:solidFill>
                  <a:srgbClr val="FFFFFF"/>
                </a:solidFill>
                <a:latin typeface="Segoe Print" panose="02000600000000000000" pitchFamily="2" charset="0"/>
              </a:rPr>
              <a:pPr/>
              <a:t>2</a:t>
            </a:fld>
            <a:endParaRPr lang="en-US" altLang="en-US" dirty="0">
              <a:solidFill>
                <a:srgbClr val="FFFFFF"/>
              </a:solidFill>
              <a:latin typeface="Segoe Print" panose="02000600000000000000" pitchFamily="2" charset="0"/>
            </a:endParaRPr>
          </a:p>
        </p:txBody>
      </p:sp>
      <p:cxnSp>
        <p:nvCxnSpPr>
          <p:cNvPr id="26" name="Straight Connector 25"/>
          <p:cNvCxnSpPr>
            <a:cxnSpLocks/>
          </p:cNvCxnSpPr>
          <p:nvPr/>
        </p:nvCxnSpPr>
        <p:spPr>
          <a:xfrm>
            <a:off x="853938" y="1490300"/>
            <a:ext cx="236220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04620" y="1234440"/>
            <a:ext cx="9720580" cy="4760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ts val="2800"/>
              </a:lnSpc>
              <a:spcBef>
                <a:spcPts val="1200"/>
              </a:spcBef>
              <a:spcAft>
                <a:spcPts val="300"/>
              </a:spcAft>
              <a:buClr>
                <a:schemeClr val="bg1"/>
              </a:buClr>
              <a:buSzPct val="125000"/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 Texas Education Agency</a:t>
            </a:r>
          </a:p>
          <a:p>
            <a:pPr marL="854075" lvl="1" indent="-396875">
              <a:lnSpc>
                <a:spcPts val="28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 </a:t>
            </a: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  <a:ea typeface="ＭＳ Ｐゴシック" charset="-128"/>
                <a:cs typeface="Arial" charset="0"/>
              </a:rPr>
              <a:t>Texas Academic Performance Report</a:t>
            </a:r>
          </a:p>
          <a:p>
            <a:pPr marL="854075" lvl="1" indent="-396875">
              <a:lnSpc>
                <a:spcPts val="28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  <a:ea typeface="ＭＳ Ｐゴシック" charset="-128"/>
                <a:cs typeface="Arial" charset="0"/>
              </a:rPr>
              <a:t>Snapshot: School District Profiles</a:t>
            </a:r>
          </a:p>
          <a:p>
            <a:pPr marL="285750" lvl="1" indent="-285750" eaLnBrk="1" hangingPunct="1">
              <a:lnSpc>
                <a:spcPts val="34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Pct val="125000"/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Download of .</a:t>
            </a:r>
            <a:r>
              <a:rPr lang="en-US" altLang="en-US" dirty="0" err="1">
                <a:solidFill>
                  <a:schemeClr val="bg1"/>
                </a:solidFill>
                <a:latin typeface="Gill Sans MT" panose="020B0502020104020203" pitchFamily="34" charset="0"/>
              </a:rPr>
              <a:t>dat</a:t>
            </a: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 files and imported as .csv files</a:t>
            </a:r>
          </a:p>
          <a:p>
            <a:pPr marL="285750" lvl="1" indent="-285750" eaLnBrk="1" hangingPunct="1">
              <a:lnSpc>
                <a:spcPts val="2800"/>
              </a:lnSpc>
              <a:spcBef>
                <a:spcPts val="1200"/>
              </a:spcBef>
              <a:spcAft>
                <a:spcPts val="300"/>
              </a:spcAft>
              <a:buClr>
                <a:schemeClr val="bg1"/>
              </a:buClr>
              <a:buSzPct val="125000"/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School years</a:t>
            </a:r>
          </a:p>
          <a:p>
            <a:pPr marL="854075" lvl="1" indent="-396875" eaLnBrk="1" hangingPunct="1">
              <a:lnSpc>
                <a:spcPts val="28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  <a:ea typeface="ＭＳ Ｐゴシック" charset="-128"/>
                <a:cs typeface="Arial" charset="0"/>
              </a:rPr>
              <a:t>2012</a:t>
            </a:r>
            <a:r>
              <a:rPr lang="en-US" dirty="0">
                <a:solidFill>
                  <a:schemeClr val="bg1"/>
                </a:solidFill>
                <a:latin typeface="Gill Sans MT" panose="020B0502020104020203" pitchFamily="34" charset="0"/>
                <a:ea typeface="ＭＳ Ｐゴシック" charset="-128"/>
                <a:cs typeface="Arial" charset="0"/>
              </a:rPr>
              <a:t>–2013</a:t>
            </a:r>
            <a:endParaRPr lang="en-US" altLang="en-US" dirty="0">
              <a:solidFill>
                <a:schemeClr val="bg1"/>
              </a:solidFill>
              <a:latin typeface="Gill Sans MT" panose="020B0502020104020203" pitchFamily="34" charset="0"/>
              <a:ea typeface="ＭＳ Ｐゴシック" charset="-128"/>
              <a:cs typeface="Arial" charset="0"/>
            </a:endParaRPr>
          </a:p>
          <a:p>
            <a:pPr marL="854075" lvl="1" indent="-396875" eaLnBrk="1" hangingPunct="1">
              <a:lnSpc>
                <a:spcPts val="28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  <a:ea typeface="ＭＳ Ｐゴシック" charset="-128"/>
                <a:cs typeface="Arial" charset="0"/>
              </a:rPr>
              <a:t>2013</a:t>
            </a:r>
            <a:r>
              <a:rPr lang="en-US" dirty="0">
                <a:solidFill>
                  <a:schemeClr val="bg1"/>
                </a:solidFill>
                <a:latin typeface="Gill Sans MT" panose="020B0502020104020203" pitchFamily="34" charset="0"/>
                <a:ea typeface="ＭＳ Ｐゴシック" charset="-128"/>
                <a:cs typeface="Arial" charset="0"/>
              </a:rPr>
              <a:t>–2014</a:t>
            </a:r>
            <a:endParaRPr lang="en-US" altLang="en-US" dirty="0">
              <a:solidFill>
                <a:schemeClr val="bg1"/>
              </a:solidFill>
              <a:latin typeface="Gill Sans MT" panose="020B0502020104020203" pitchFamily="34" charset="0"/>
              <a:ea typeface="ＭＳ Ｐゴシック" charset="-128"/>
              <a:cs typeface="Arial" charset="0"/>
            </a:endParaRPr>
          </a:p>
          <a:p>
            <a:pPr marL="854075" lvl="1" indent="-396875" eaLnBrk="1" hangingPunct="1">
              <a:lnSpc>
                <a:spcPts val="28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  <a:ea typeface="ＭＳ Ｐゴシック" charset="-128"/>
                <a:cs typeface="Arial" charset="0"/>
              </a:rPr>
              <a:t>2014</a:t>
            </a:r>
            <a:r>
              <a:rPr lang="en-US" dirty="0">
                <a:solidFill>
                  <a:schemeClr val="bg1"/>
                </a:solidFill>
                <a:latin typeface="Gill Sans MT" panose="020B0502020104020203" pitchFamily="34" charset="0"/>
                <a:ea typeface="ＭＳ Ｐゴシック" charset="-128"/>
                <a:cs typeface="Arial" charset="0"/>
              </a:rPr>
              <a:t>–2015</a:t>
            </a:r>
            <a:endParaRPr lang="en-US" altLang="en-US" dirty="0">
              <a:solidFill>
                <a:schemeClr val="bg1"/>
              </a:solidFill>
              <a:latin typeface="Gill Sans MT" panose="020B0502020104020203" pitchFamily="34" charset="0"/>
              <a:ea typeface="ＭＳ Ｐゴシック" charset="-128"/>
              <a:cs typeface="Arial" charset="0"/>
            </a:endParaRPr>
          </a:p>
          <a:p>
            <a:pPr marL="854075" lvl="1" indent="-396875">
              <a:lnSpc>
                <a:spcPts val="28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  <a:ea typeface="ＭＳ Ｐゴシック" charset="-128"/>
                <a:cs typeface="Arial" charset="0"/>
              </a:rPr>
              <a:t>2015</a:t>
            </a:r>
            <a:r>
              <a:rPr lang="en-US" dirty="0">
                <a:solidFill>
                  <a:schemeClr val="bg1"/>
                </a:solidFill>
                <a:latin typeface="Gill Sans MT" panose="020B0502020104020203" pitchFamily="34" charset="0"/>
                <a:ea typeface="ＭＳ Ｐゴシック" charset="-128"/>
                <a:cs typeface="Arial" charset="0"/>
              </a:rPr>
              <a:t>–2016</a:t>
            </a:r>
            <a:endParaRPr lang="en-US" altLang="en-US" dirty="0">
              <a:solidFill>
                <a:schemeClr val="bg1"/>
              </a:solidFill>
              <a:latin typeface="Gill Sans MT" panose="020B0502020104020203" pitchFamily="34" charset="0"/>
              <a:ea typeface="ＭＳ Ｐゴシック" charset="-128"/>
              <a:cs typeface="Arial" charset="0"/>
            </a:endParaRPr>
          </a:p>
          <a:p>
            <a:pPr marL="228600" lvl="1" indent="-228600" eaLnBrk="1" hangingPunct="1">
              <a:lnSpc>
                <a:spcPts val="2800"/>
              </a:lnSpc>
              <a:buClr>
                <a:schemeClr val="bg1"/>
              </a:buClr>
              <a:buSzPct val="125000"/>
              <a:buFont typeface="Wingdings" panose="05000000000000000000" pitchFamily="2" charset="2"/>
              <a:buChar char="§"/>
            </a:pPr>
            <a:endParaRPr lang="en-US" altLang="en-US" sz="18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16F042-03E8-5148-B6BB-28427E15CAC7}"/>
              </a:ext>
            </a:extLst>
          </p:cNvPr>
          <p:cNvSpPr txBox="1"/>
          <p:nvPr/>
        </p:nvSpPr>
        <p:spPr>
          <a:xfrm>
            <a:off x="990602" y="6248122"/>
            <a:ext cx="7683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Gill Sans MT" panose="020B0502020104020203" pitchFamily="34" charset="0"/>
              </a:rPr>
              <a:t>Data Analysis and Visualization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0CF8EE-5187-7C4D-AA6D-0B7F23E99925}"/>
              </a:ext>
            </a:extLst>
          </p:cNvPr>
          <p:cNvCxnSpPr>
            <a:cxnSpLocks/>
          </p:cNvCxnSpPr>
          <p:nvPr/>
        </p:nvCxnSpPr>
        <p:spPr>
          <a:xfrm>
            <a:off x="1090158" y="6139543"/>
            <a:ext cx="877393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27BB57-6C82-4249-B1F7-ACE7D7A4853D}"/>
              </a:ext>
            </a:extLst>
          </p:cNvPr>
          <p:cNvCxnSpPr>
            <a:cxnSpLocks/>
          </p:cNvCxnSpPr>
          <p:nvPr/>
        </p:nvCxnSpPr>
        <p:spPr>
          <a:xfrm>
            <a:off x="1090158" y="685799"/>
            <a:ext cx="0" cy="5477256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E7C52B2-7A48-CD47-81D9-3C843F4E782F}"/>
              </a:ext>
            </a:extLst>
          </p:cNvPr>
          <p:cNvGrpSpPr/>
          <p:nvPr/>
        </p:nvGrpSpPr>
        <p:grpSpPr>
          <a:xfrm>
            <a:off x="9631897" y="5734007"/>
            <a:ext cx="1756691" cy="829028"/>
            <a:chOff x="9631897" y="5734007"/>
            <a:chExt cx="1756691" cy="82902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83230FF-D352-6148-91AF-4984C367638B}"/>
                </a:ext>
              </a:extLst>
            </p:cNvPr>
            <p:cNvSpPr/>
            <p:nvPr/>
          </p:nvSpPr>
          <p:spPr>
            <a:xfrm>
              <a:off x="9631897" y="5734007"/>
              <a:ext cx="1756691" cy="8290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D536CC3-CAFB-3248-96B1-6D73C2295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1211" y="5849304"/>
              <a:ext cx="1141250" cy="5984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1235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DBF0086-56ED-9540-8AA3-7EC10DA81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26379" y="549976"/>
            <a:ext cx="93216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864" eaLnBrk="1" hangingPunct="1"/>
            <a:r>
              <a:rPr lang="en-US" altLang="en-US" sz="3000" b="1" dirty="0">
                <a:solidFill>
                  <a:schemeClr val="bg1"/>
                </a:solidFill>
                <a:latin typeface="Gill Sans MT" panose="020B0502020104020203" pitchFamily="34" charset="0"/>
              </a:rPr>
              <a:t>Four Questions</a:t>
            </a: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>
          <a:xfrm>
            <a:off x="457200" y="1260429"/>
            <a:ext cx="711200" cy="754188"/>
          </a:xfrm>
        </p:spPr>
        <p:txBody>
          <a:bodyPr/>
          <a:lstStyle/>
          <a:p>
            <a:fld id="{2F9C2766-2748-4908-B5E9-F9F9B4A0F9E7}" type="slidenum">
              <a:rPr lang="en-US" altLang="en-US" sz="2800" smtClean="0">
                <a:solidFill>
                  <a:srgbClr val="FFFFFF"/>
                </a:solidFill>
                <a:latin typeface="Segoe Print" panose="02000600000000000000" pitchFamily="2" charset="0"/>
              </a:rPr>
              <a:pPr/>
              <a:t>3</a:t>
            </a:fld>
            <a:endParaRPr lang="en-US" altLang="en-US" dirty="0">
              <a:solidFill>
                <a:srgbClr val="FFFFFF"/>
              </a:solidFill>
              <a:latin typeface="Segoe Print" panose="02000600000000000000" pitchFamily="2" charset="0"/>
            </a:endParaRPr>
          </a:p>
        </p:txBody>
      </p:sp>
      <p:cxnSp>
        <p:nvCxnSpPr>
          <p:cNvPr id="26" name="Straight Connector 25"/>
          <p:cNvCxnSpPr>
            <a:cxnSpLocks/>
          </p:cNvCxnSpPr>
          <p:nvPr/>
        </p:nvCxnSpPr>
        <p:spPr>
          <a:xfrm>
            <a:off x="853938" y="1490300"/>
            <a:ext cx="236220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04620" y="1234440"/>
            <a:ext cx="9720580" cy="4546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 eaLnBrk="1" hangingPunct="1">
              <a:lnSpc>
                <a:spcPts val="34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Pct val="125000"/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 What is the relationship between average teacher salary and student achievement?</a:t>
            </a:r>
          </a:p>
          <a:p>
            <a:pPr marL="285750" lvl="1" indent="-285750" eaLnBrk="1" hangingPunct="1">
              <a:lnSpc>
                <a:spcPts val="34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Pct val="125000"/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What is the relationship between community type and student achievement?</a:t>
            </a:r>
          </a:p>
          <a:p>
            <a:pPr marL="285750" lvl="1" indent="-285750" eaLnBrk="1" hangingPunct="1">
              <a:lnSpc>
                <a:spcPts val="34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Pct val="125000"/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What is the relationship between poverty and student achievement?</a:t>
            </a:r>
          </a:p>
          <a:p>
            <a:pPr marL="285750" lvl="1" indent="-285750" eaLnBrk="1" hangingPunct="1">
              <a:lnSpc>
                <a:spcPts val="34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Pct val="125000"/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What conclusions can we draw from these relationships to improve student outcomes?</a:t>
            </a:r>
            <a:endParaRPr lang="en-US" altLang="en-US" i="1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 marL="228600" lvl="1" indent="-228600" eaLnBrk="1" hangingPunct="1">
              <a:lnSpc>
                <a:spcPts val="2800"/>
              </a:lnSpc>
              <a:buClr>
                <a:schemeClr val="bg1"/>
              </a:buClr>
              <a:buSzPct val="125000"/>
              <a:buFont typeface="Wingdings" panose="05000000000000000000" pitchFamily="2" charset="2"/>
              <a:buChar char="§"/>
            </a:pPr>
            <a:endParaRPr lang="en-US" altLang="en-US" sz="18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80E2D7-3768-9B4F-B8EF-041D5FAD8E22}"/>
              </a:ext>
            </a:extLst>
          </p:cNvPr>
          <p:cNvSpPr txBox="1"/>
          <p:nvPr/>
        </p:nvSpPr>
        <p:spPr>
          <a:xfrm>
            <a:off x="990602" y="6248122"/>
            <a:ext cx="7683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Gill Sans MT" panose="020B0502020104020203" pitchFamily="34" charset="0"/>
              </a:rPr>
              <a:t>Data Analysis and Visualization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3B272C3-F63B-D247-8409-1DC23016BEFC}"/>
              </a:ext>
            </a:extLst>
          </p:cNvPr>
          <p:cNvCxnSpPr>
            <a:cxnSpLocks/>
          </p:cNvCxnSpPr>
          <p:nvPr/>
        </p:nvCxnSpPr>
        <p:spPr>
          <a:xfrm>
            <a:off x="1090158" y="6139543"/>
            <a:ext cx="877393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80F909-174D-B74E-94B6-A3E7002AE730}"/>
              </a:ext>
            </a:extLst>
          </p:cNvPr>
          <p:cNvCxnSpPr>
            <a:cxnSpLocks/>
          </p:cNvCxnSpPr>
          <p:nvPr/>
        </p:nvCxnSpPr>
        <p:spPr>
          <a:xfrm>
            <a:off x="1090158" y="685799"/>
            <a:ext cx="0" cy="5477256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DFA037C-11E3-4649-A213-ACAB3E11AC85}"/>
              </a:ext>
            </a:extLst>
          </p:cNvPr>
          <p:cNvGrpSpPr/>
          <p:nvPr/>
        </p:nvGrpSpPr>
        <p:grpSpPr>
          <a:xfrm>
            <a:off x="9631897" y="5734007"/>
            <a:ext cx="1756691" cy="829028"/>
            <a:chOff x="9631897" y="5734007"/>
            <a:chExt cx="1756691" cy="82902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95E2741-8C31-BE4A-ADE8-27CA1060F693}"/>
                </a:ext>
              </a:extLst>
            </p:cNvPr>
            <p:cNvSpPr/>
            <p:nvPr/>
          </p:nvSpPr>
          <p:spPr>
            <a:xfrm>
              <a:off x="9631897" y="5734007"/>
              <a:ext cx="1756691" cy="8290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F807917-7AA7-8F4D-98AB-602B78D17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1211" y="5849304"/>
              <a:ext cx="1141250" cy="5984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7482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9D01407-28EA-2540-B2E8-017371B87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cxnSp>
        <p:nvCxnSpPr>
          <p:cNvPr id="26" name="Straight Connector 25"/>
          <p:cNvCxnSpPr>
            <a:cxnSpLocks/>
          </p:cNvCxnSpPr>
          <p:nvPr/>
        </p:nvCxnSpPr>
        <p:spPr>
          <a:xfrm>
            <a:off x="853938" y="1490300"/>
            <a:ext cx="236220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286510" y="1853327"/>
            <a:ext cx="3391484" cy="2305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ts val="2800"/>
              </a:lnSpc>
              <a:spcBef>
                <a:spcPts val="1200"/>
              </a:spcBef>
              <a:spcAft>
                <a:spcPts val="300"/>
              </a:spcAft>
              <a:buClr>
                <a:schemeClr val="bg1"/>
              </a:buClr>
              <a:buSzPct val="125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Student performance is not dependent on average teacher’s salary.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Further analysis can be done on the outliers</a:t>
            </a:r>
            <a:r>
              <a:rPr lang="en-US" dirty="0"/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26378" y="549976"/>
            <a:ext cx="97988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864" eaLnBrk="1" hangingPunct="1"/>
            <a:r>
              <a:rPr lang="en-US" altLang="en-US" sz="3000" b="1" dirty="0">
                <a:solidFill>
                  <a:schemeClr val="bg1"/>
                </a:solidFill>
                <a:latin typeface="Gill Sans MT" panose="020B0502020104020203" pitchFamily="34" charset="0"/>
              </a:rPr>
              <a:t>Relationship between teachers’ salaries and students’ performance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D116DC-FA30-4844-B66F-870D8D86D132}"/>
              </a:ext>
            </a:extLst>
          </p:cNvPr>
          <p:cNvSpPr txBox="1"/>
          <p:nvPr/>
        </p:nvSpPr>
        <p:spPr>
          <a:xfrm>
            <a:off x="990602" y="6248122"/>
            <a:ext cx="7683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Gill Sans MT" panose="020B0502020104020203" pitchFamily="34" charset="0"/>
              </a:rPr>
              <a:t>Data Analysis and Visualization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DC20254-42FE-E445-B95D-0CDD2A5B5805}"/>
              </a:ext>
            </a:extLst>
          </p:cNvPr>
          <p:cNvCxnSpPr>
            <a:cxnSpLocks/>
          </p:cNvCxnSpPr>
          <p:nvPr/>
        </p:nvCxnSpPr>
        <p:spPr>
          <a:xfrm>
            <a:off x="1090158" y="6139543"/>
            <a:ext cx="877393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6EBDE2-77C0-AE42-A175-5F0E75AB85B2}"/>
              </a:ext>
            </a:extLst>
          </p:cNvPr>
          <p:cNvCxnSpPr>
            <a:cxnSpLocks/>
          </p:cNvCxnSpPr>
          <p:nvPr/>
        </p:nvCxnSpPr>
        <p:spPr>
          <a:xfrm>
            <a:off x="1090158" y="685799"/>
            <a:ext cx="0" cy="5477256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0FF7DC-7FB2-B747-B076-5730EAA3D40F}"/>
              </a:ext>
            </a:extLst>
          </p:cNvPr>
          <p:cNvGrpSpPr/>
          <p:nvPr/>
        </p:nvGrpSpPr>
        <p:grpSpPr>
          <a:xfrm>
            <a:off x="9631897" y="5734007"/>
            <a:ext cx="1756691" cy="829028"/>
            <a:chOff x="9631897" y="5734007"/>
            <a:chExt cx="1756691" cy="82902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2847EE9-E162-6E4E-B77E-E5F320504A71}"/>
                </a:ext>
              </a:extLst>
            </p:cNvPr>
            <p:cNvSpPr/>
            <p:nvPr/>
          </p:nvSpPr>
          <p:spPr>
            <a:xfrm>
              <a:off x="9631897" y="5734007"/>
              <a:ext cx="1756691" cy="8290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32E73F1-4CEC-8749-ADCE-E0E1D2425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1211" y="5849304"/>
              <a:ext cx="1141250" cy="598433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5720729-60FD-DF45-81EE-6A7B443127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441" y="1392949"/>
            <a:ext cx="6286765" cy="4191176"/>
          </a:xfrm>
          <a:prstGeom prst="rect">
            <a:avLst/>
          </a:prstGeom>
        </p:spPr>
      </p:pic>
      <p:sp>
        <p:nvSpPr>
          <p:cNvPr id="22" name="Slide Number Placeholder 23">
            <a:extLst>
              <a:ext uri="{FF2B5EF4-FFF2-40B4-BE49-F238E27FC236}">
                <a16:creationId xmlns:a16="http://schemas.microsoft.com/office/drawing/2014/main" id="{65D170B9-7205-074C-A04F-008CDC3D3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1260429"/>
            <a:ext cx="711200" cy="754188"/>
          </a:xfrm>
        </p:spPr>
        <p:txBody>
          <a:bodyPr/>
          <a:lstStyle/>
          <a:p>
            <a:fld id="{2F9C2766-2748-4908-B5E9-F9F9B4A0F9E7}" type="slidenum">
              <a:rPr lang="en-US" altLang="en-US" sz="2800" smtClean="0">
                <a:solidFill>
                  <a:srgbClr val="FFFFFF"/>
                </a:solidFill>
                <a:latin typeface="Segoe Print" panose="02000600000000000000" pitchFamily="2" charset="0"/>
              </a:rPr>
              <a:pPr/>
              <a:t>4</a:t>
            </a:fld>
            <a:endParaRPr lang="en-US" altLang="en-US" dirty="0">
              <a:solidFill>
                <a:srgbClr val="FFFFFF"/>
              </a:solidFill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211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85288036-A350-CF48-8205-45CC09213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>
          <a:xfrm>
            <a:off x="457200" y="1260429"/>
            <a:ext cx="711200" cy="754188"/>
          </a:xfrm>
        </p:spPr>
        <p:txBody>
          <a:bodyPr/>
          <a:lstStyle/>
          <a:p>
            <a:fld id="{2F9C2766-2748-4908-B5E9-F9F9B4A0F9E7}" type="slidenum">
              <a:rPr lang="en-US" altLang="en-US" sz="2800" smtClean="0">
                <a:solidFill>
                  <a:srgbClr val="FFFFFF"/>
                </a:solidFill>
                <a:latin typeface="Segoe Print" panose="02000600000000000000" pitchFamily="2" charset="0"/>
              </a:rPr>
              <a:pPr/>
              <a:t>5</a:t>
            </a:fld>
            <a:endParaRPr lang="en-US" altLang="en-US" dirty="0">
              <a:solidFill>
                <a:srgbClr val="FFFFFF"/>
              </a:solidFill>
              <a:latin typeface="Segoe Print" panose="02000600000000000000" pitchFamily="2" charset="0"/>
            </a:endParaRPr>
          </a:p>
        </p:txBody>
      </p:sp>
      <p:cxnSp>
        <p:nvCxnSpPr>
          <p:cNvPr id="26" name="Straight Connector 25"/>
          <p:cNvCxnSpPr>
            <a:cxnSpLocks/>
          </p:cNvCxnSpPr>
          <p:nvPr/>
        </p:nvCxnSpPr>
        <p:spPr>
          <a:xfrm>
            <a:off x="853938" y="1490300"/>
            <a:ext cx="236220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04620" y="1234440"/>
            <a:ext cx="3549462" cy="2272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 eaLnBrk="1" hangingPunct="1">
              <a:lnSpc>
                <a:spcPts val="2800"/>
              </a:lnSpc>
              <a:spcBef>
                <a:spcPts val="1200"/>
              </a:spcBef>
              <a:spcAft>
                <a:spcPts val="300"/>
              </a:spcAft>
              <a:buClr>
                <a:schemeClr val="bg1"/>
              </a:buClr>
              <a:buSzPct val="125000"/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Student population by quartile</a:t>
            </a:r>
          </a:p>
          <a:p>
            <a:pPr marL="285750" lvl="1" indent="-285750" eaLnBrk="1" hangingPunct="1">
              <a:lnSpc>
                <a:spcPts val="2800"/>
              </a:lnSpc>
              <a:spcBef>
                <a:spcPts val="1200"/>
              </a:spcBef>
              <a:spcAft>
                <a:spcPts val="300"/>
              </a:spcAft>
              <a:buClr>
                <a:schemeClr val="bg1"/>
              </a:buClr>
              <a:buSzPct val="125000"/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Negative relationship</a:t>
            </a:r>
          </a:p>
          <a:p>
            <a:pPr marL="285750" lvl="1" indent="-285750" eaLnBrk="1" hangingPunct="1">
              <a:lnSpc>
                <a:spcPts val="2800"/>
              </a:lnSpc>
              <a:spcBef>
                <a:spcPts val="1200"/>
              </a:spcBef>
              <a:spcAft>
                <a:spcPts val="300"/>
              </a:spcAft>
              <a:buClr>
                <a:schemeClr val="bg1"/>
              </a:buClr>
              <a:buSzPct val="125000"/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Varied dispersion by campus size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26378" y="549976"/>
            <a:ext cx="97988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864" eaLnBrk="1" hangingPunct="1"/>
            <a:r>
              <a:rPr lang="en-US" altLang="en-US" sz="3000" b="1" dirty="0">
                <a:solidFill>
                  <a:schemeClr val="bg1"/>
                </a:solidFill>
                <a:latin typeface="Gill Sans MT" panose="020B0502020104020203" pitchFamily="34" charset="0"/>
              </a:rPr>
              <a:t>Relationship between poverty and student outcomes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D116DC-FA30-4844-B66F-870D8D86D132}"/>
              </a:ext>
            </a:extLst>
          </p:cNvPr>
          <p:cNvSpPr txBox="1"/>
          <p:nvPr/>
        </p:nvSpPr>
        <p:spPr>
          <a:xfrm>
            <a:off x="990602" y="6248122"/>
            <a:ext cx="7683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Gill Sans MT" panose="020B0502020104020203" pitchFamily="34" charset="0"/>
              </a:rPr>
              <a:t>Data Analysis and Visualization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62E7A4-655D-4D44-B1A6-6011C3DCB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24" y="1364494"/>
            <a:ext cx="6092875" cy="406191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4F5DFA-4C91-294E-8340-E6F79AD0E57B}"/>
              </a:ext>
            </a:extLst>
          </p:cNvPr>
          <p:cNvCxnSpPr>
            <a:cxnSpLocks/>
          </p:cNvCxnSpPr>
          <p:nvPr/>
        </p:nvCxnSpPr>
        <p:spPr>
          <a:xfrm>
            <a:off x="1090158" y="6139543"/>
            <a:ext cx="877393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E823CD-07B2-394D-A199-323E4C43F81F}"/>
              </a:ext>
            </a:extLst>
          </p:cNvPr>
          <p:cNvCxnSpPr>
            <a:cxnSpLocks/>
          </p:cNvCxnSpPr>
          <p:nvPr/>
        </p:nvCxnSpPr>
        <p:spPr>
          <a:xfrm>
            <a:off x="1090158" y="685799"/>
            <a:ext cx="0" cy="5477256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B8D7966-603B-9B45-BDF3-3D3B036B2C30}"/>
              </a:ext>
            </a:extLst>
          </p:cNvPr>
          <p:cNvGrpSpPr/>
          <p:nvPr/>
        </p:nvGrpSpPr>
        <p:grpSpPr>
          <a:xfrm>
            <a:off x="9631897" y="5734007"/>
            <a:ext cx="1756691" cy="829028"/>
            <a:chOff x="9631897" y="5734007"/>
            <a:chExt cx="1756691" cy="82902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D0A6E43-C9B6-3746-8DE3-39C5C781BC34}"/>
                </a:ext>
              </a:extLst>
            </p:cNvPr>
            <p:cNvSpPr/>
            <p:nvPr/>
          </p:nvSpPr>
          <p:spPr>
            <a:xfrm>
              <a:off x="9631897" y="5734007"/>
              <a:ext cx="1756691" cy="8290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DA9653A-ADB3-AD49-BA07-8434E3C80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1211" y="5849304"/>
              <a:ext cx="1141250" cy="598433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4ED9688-2C3E-4B4C-87B4-AA63244D8ADC}"/>
              </a:ext>
            </a:extLst>
          </p:cNvPr>
          <p:cNvSpPr/>
          <p:nvPr/>
        </p:nvSpPr>
        <p:spPr>
          <a:xfrm>
            <a:off x="10732770" y="1714500"/>
            <a:ext cx="392429" cy="594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249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EBBF9100-FC35-2841-817B-70EC6BD62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>
          <a:xfrm>
            <a:off x="457200" y="1260429"/>
            <a:ext cx="711200" cy="754188"/>
          </a:xfrm>
        </p:spPr>
        <p:txBody>
          <a:bodyPr/>
          <a:lstStyle/>
          <a:p>
            <a:fld id="{2F9C2766-2748-4908-B5E9-F9F9B4A0F9E7}" type="slidenum">
              <a:rPr lang="en-US" altLang="en-US" sz="2800" smtClean="0">
                <a:solidFill>
                  <a:srgbClr val="FFFFFF"/>
                </a:solidFill>
                <a:latin typeface="Segoe Print" panose="02000600000000000000" pitchFamily="2" charset="0"/>
              </a:rPr>
              <a:pPr/>
              <a:t>6</a:t>
            </a:fld>
            <a:endParaRPr lang="en-US" altLang="en-US" dirty="0">
              <a:solidFill>
                <a:srgbClr val="FFFFFF"/>
              </a:solidFill>
              <a:latin typeface="Segoe Print" panose="02000600000000000000" pitchFamily="2" charset="0"/>
            </a:endParaRPr>
          </a:p>
        </p:txBody>
      </p:sp>
      <p:cxnSp>
        <p:nvCxnSpPr>
          <p:cNvPr id="26" name="Straight Connector 25"/>
          <p:cNvCxnSpPr>
            <a:cxnSpLocks/>
          </p:cNvCxnSpPr>
          <p:nvPr/>
        </p:nvCxnSpPr>
        <p:spPr>
          <a:xfrm>
            <a:off x="853938" y="1490300"/>
            <a:ext cx="236220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04620" y="1234440"/>
            <a:ext cx="3549462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 eaLnBrk="1" hangingPunct="1">
              <a:lnSpc>
                <a:spcPts val="2800"/>
              </a:lnSpc>
              <a:spcBef>
                <a:spcPts val="1200"/>
              </a:spcBef>
              <a:spcAft>
                <a:spcPts val="300"/>
              </a:spcAft>
              <a:buClr>
                <a:schemeClr val="bg1"/>
              </a:buClr>
              <a:buSzPct val="125000"/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First quartile of student population</a:t>
            </a:r>
          </a:p>
          <a:p>
            <a:pPr marL="285750" lvl="1" indent="-285750" eaLnBrk="1" hangingPunct="1">
              <a:lnSpc>
                <a:spcPts val="2800"/>
              </a:lnSpc>
              <a:spcBef>
                <a:spcPts val="1200"/>
              </a:spcBef>
              <a:spcAft>
                <a:spcPts val="300"/>
              </a:spcAft>
              <a:buClr>
                <a:schemeClr val="bg1"/>
              </a:buClr>
              <a:buSzPct val="125000"/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Least variance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26378" y="549976"/>
            <a:ext cx="97988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864" eaLnBrk="1" hangingPunct="1"/>
            <a:r>
              <a:rPr lang="en-US" altLang="en-US" sz="3000" b="1" dirty="0">
                <a:solidFill>
                  <a:schemeClr val="bg1"/>
                </a:solidFill>
                <a:latin typeface="Gill Sans MT" panose="020B0502020104020203" pitchFamily="34" charset="0"/>
              </a:rPr>
              <a:t>Relationship between poverty and student outcomes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D116DC-FA30-4844-B66F-870D8D86D132}"/>
              </a:ext>
            </a:extLst>
          </p:cNvPr>
          <p:cNvSpPr txBox="1"/>
          <p:nvPr/>
        </p:nvSpPr>
        <p:spPr>
          <a:xfrm>
            <a:off x="990602" y="6248122"/>
            <a:ext cx="7683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Gill Sans MT" panose="020B0502020104020203" pitchFamily="34" charset="0"/>
              </a:rPr>
              <a:t>Data Analysis and Visualization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62E7A4-655D-4D44-B1A6-6011C3DCB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24" y="1364494"/>
            <a:ext cx="6092875" cy="406191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04434E-9F3A-FC43-8F7F-69B0A6B2F433}"/>
              </a:ext>
            </a:extLst>
          </p:cNvPr>
          <p:cNvCxnSpPr>
            <a:cxnSpLocks/>
          </p:cNvCxnSpPr>
          <p:nvPr/>
        </p:nvCxnSpPr>
        <p:spPr>
          <a:xfrm>
            <a:off x="1090158" y="685799"/>
            <a:ext cx="0" cy="5477256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4A17A3F-6FCF-5F49-B8DA-09B454A37A53}"/>
              </a:ext>
            </a:extLst>
          </p:cNvPr>
          <p:cNvCxnSpPr>
            <a:cxnSpLocks/>
          </p:cNvCxnSpPr>
          <p:nvPr/>
        </p:nvCxnSpPr>
        <p:spPr>
          <a:xfrm>
            <a:off x="1090158" y="6139543"/>
            <a:ext cx="877393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EBAB95-BA32-064B-A229-29024E3AC2E5}"/>
              </a:ext>
            </a:extLst>
          </p:cNvPr>
          <p:cNvGrpSpPr/>
          <p:nvPr/>
        </p:nvGrpSpPr>
        <p:grpSpPr>
          <a:xfrm>
            <a:off x="9631897" y="5734007"/>
            <a:ext cx="1756691" cy="829028"/>
            <a:chOff x="9631897" y="5734007"/>
            <a:chExt cx="1756691" cy="829028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FB0D86E-EA09-0249-9263-3CD9BB64DD12}"/>
                </a:ext>
              </a:extLst>
            </p:cNvPr>
            <p:cNvSpPr/>
            <p:nvPr/>
          </p:nvSpPr>
          <p:spPr>
            <a:xfrm>
              <a:off x="9631897" y="5734007"/>
              <a:ext cx="1756691" cy="8290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9649931-CF97-4945-BAB9-E6CBB05A2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1211" y="5849304"/>
              <a:ext cx="1141250" cy="5984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0684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831C977D-DF07-4D4A-A2A0-446F04F68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>
          <a:xfrm>
            <a:off x="457200" y="1260429"/>
            <a:ext cx="711200" cy="754188"/>
          </a:xfrm>
        </p:spPr>
        <p:txBody>
          <a:bodyPr/>
          <a:lstStyle/>
          <a:p>
            <a:fld id="{2F9C2766-2748-4908-B5E9-F9F9B4A0F9E7}" type="slidenum">
              <a:rPr lang="en-US" altLang="en-US" sz="2800" smtClean="0">
                <a:solidFill>
                  <a:srgbClr val="FFFFFF"/>
                </a:solidFill>
                <a:latin typeface="Segoe Print" panose="02000600000000000000" pitchFamily="2" charset="0"/>
              </a:rPr>
              <a:pPr/>
              <a:t>7</a:t>
            </a:fld>
            <a:endParaRPr lang="en-US" altLang="en-US" dirty="0">
              <a:solidFill>
                <a:srgbClr val="FFFFFF"/>
              </a:solidFill>
              <a:latin typeface="Segoe Print" panose="02000600000000000000" pitchFamily="2" charset="0"/>
            </a:endParaRPr>
          </a:p>
        </p:txBody>
      </p:sp>
      <p:cxnSp>
        <p:nvCxnSpPr>
          <p:cNvPr id="26" name="Straight Connector 25"/>
          <p:cNvCxnSpPr>
            <a:cxnSpLocks/>
          </p:cNvCxnSpPr>
          <p:nvPr/>
        </p:nvCxnSpPr>
        <p:spPr>
          <a:xfrm>
            <a:off x="853938" y="1490300"/>
            <a:ext cx="236220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326378" y="549976"/>
            <a:ext cx="97988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864" eaLnBrk="1" hangingPunct="1"/>
            <a:r>
              <a:rPr lang="en-US" altLang="en-US" sz="3000" b="1" dirty="0">
                <a:solidFill>
                  <a:schemeClr val="bg1"/>
                </a:solidFill>
                <a:latin typeface="Gill Sans MT" panose="020B0502020104020203" pitchFamily="34" charset="0"/>
              </a:rPr>
              <a:t>Relationship between poverty and student outcomes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D116DC-FA30-4844-B66F-870D8D86D132}"/>
              </a:ext>
            </a:extLst>
          </p:cNvPr>
          <p:cNvSpPr txBox="1"/>
          <p:nvPr/>
        </p:nvSpPr>
        <p:spPr>
          <a:xfrm>
            <a:off x="990602" y="6248122"/>
            <a:ext cx="7683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Gill Sans MT" panose="020B0502020104020203" pitchFamily="34" charset="0"/>
              </a:rPr>
              <a:t>Data Analysis and Visualization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62E7A4-655D-4D44-B1A6-6011C3DCB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24" y="1364494"/>
            <a:ext cx="6092874" cy="40619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A1096F-0AA6-0147-9CD7-45D833873229}"/>
              </a:ext>
            </a:extLst>
          </p:cNvPr>
          <p:cNvSpPr txBox="1"/>
          <p:nvPr/>
        </p:nvSpPr>
        <p:spPr>
          <a:xfrm>
            <a:off x="1404620" y="1234440"/>
            <a:ext cx="3549462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 eaLnBrk="1" hangingPunct="1">
              <a:lnSpc>
                <a:spcPts val="2800"/>
              </a:lnSpc>
              <a:spcBef>
                <a:spcPts val="1200"/>
              </a:spcBef>
              <a:spcAft>
                <a:spcPts val="300"/>
              </a:spcAft>
              <a:buClr>
                <a:schemeClr val="bg1"/>
              </a:buClr>
              <a:buSzPct val="125000"/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Second quartile of student population</a:t>
            </a:r>
          </a:p>
          <a:p>
            <a:pPr marL="285750" lvl="1" indent="-285750" eaLnBrk="1" hangingPunct="1">
              <a:lnSpc>
                <a:spcPts val="2800"/>
              </a:lnSpc>
              <a:spcBef>
                <a:spcPts val="1200"/>
              </a:spcBef>
              <a:spcAft>
                <a:spcPts val="300"/>
              </a:spcAft>
              <a:buClr>
                <a:schemeClr val="bg1"/>
              </a:buClr>
              <a:buSzPct val="125000"/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Increased  Variance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488EE94-1525-5B46-BB03-ABADE77E5714}"/>
              </a:ext>
            </a:extLst>
          </p:cNvPr>
          <p:cNvCxnSpPr>
            <a:cxnSpLocks/>
          </p:cNvCxnSpPr>
          <p:nvPr/>
        </p:nvCxnSpPr>
        <p:spPr>
          <a:xfrm>
            <a:off x="1090158" y="685799"/>
            <a:ext cx="0" cy="5477256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64EB49-2550-E44C-966F-7033B537EADB}"/>
              </a:ext>
            </a:extLst>
          </p:cNvPr>
          <p:cNvCxnSpPr>
            <a:cxnSpLocks/>
          </p:cNvCxnSpPr>
          <p:nvPr/>
        </p:nvCxnSpPr>
        <p:spPr>
          <a:xfrm>
            <a:off x="1090158" y="6139543"/>
            <a:ext cx="877393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BF6433-C566-734B-8FB3-728B76CCA0AB}"/>
              </a:ext>
            </a:extLst>
          </p:cNvPr>
          <p:cNvGrpSpPr/>
          <p:nvPr/>
        </p:nvGrpSpPr>
        <p:grpSpPr>
          <a:xfrm>
            <a:off x="9631897" y="5734007"/>
            <a:ext cx="1756691" cy="829028"/>
            <a:chOff x="9631897" y="5734007"/>
            <a:chExt cx="1756691" cy="829028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F2C751B-E695-AB41-A3B6-829BCD621DC9}"/>
                </a:ext>
              </a:extLst>
            </p:cNvPr>
            <p:cNvSpPr/>
            <p:nvPr/>
          </p:nvSpPr>
          <p:spPr>
            <a:xfrm>
              <a:off x="9631897" y="5734007"/>
              <a:ext cx="1756691" cy="8290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BF3A314-1E76-0A44-9F0D-771E78BF4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1211" y="5849304"/>
              <a:ext cx="1141250" cy="5984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46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4DC8164-4F67-3B44-96F8-B9255C0D1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>
          <a:xfrm>
            <a:off x="457200" y="1260429"/>
            <a:ext cx="711200" cy="754188"/>
          </a:xfrm>
        </p:spPr>
        <p:txBody>
          <a:bodyPr/>
          <a:lstStyle/>
          <a:p>
            <a:fld id="{2F9C2766-2748-4908-B5E9-F9F9B4A0F9E7}" type="slidenum">
              <a:rPr lang="en-US" altLang="en-US" sz="2800" smtClean="0">
                <a:solidFill>
                  <a:srgbClr val="FFFFFF"/>
                </a:solidFill>
                <a:latin typeface="Segoe Print" panose="02000600000000000000" pitchFamily="2" charset="0"/>
              </a:rPr>
              <a:pPr/>
              <a:t>8</a:t>
            </a:fld>
            <a:endParaRPr lang="en-US" altLang="en-US" dirty="0">
              <a:solidFill>
                <a:srgbClr val="FFFFFF"/>
              </a:solidFill>
              <a:latin typeface="Segoe Print" panose="02000600000000000000" pitchFamily="2" charset="0"/>
            </a:endParaRPr>
          </a:p>
        </p:txBody>
      </p:sp>
      <p:cxnSp>
        <p:nvCxnSpPr>
          <p:cNvPr id="26" name="Straight Connector 25"/>
          <p:cNvCxnSpPr>
            <a:cxnSpLocks/>
          </p:cNvCxnSpPr>
          <p:nvPr/>
        </p:nvCxnSpPr>
        <p:spPr>
          <a:xfrm>
            <a:off x="853938" y="1490300"/>
            <a:ext cx="236220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326378" y="549976"/>
            <a:ext cx="97988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864" eaLnBrk="1" hangingPunct="1"/>
            <a:r>
              <a:rPr lang="en-US" altLang="en-US" sz="3000" b="1" dirty="0">
                <a:solidFill>
                  <a:schemeClr val="bg1"/>
                </a:solidFill>
                <a:latin typeface="Gill Sans MT" panose="020B0502020104020203" pitchFamily="34" charset="0"/>
              </a:rPr>
              <a:t>Relationship between poverty and student outcomes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D116DC-FA30-4844-B66F-870D8D86D132}"/>
              </a:ext>
            </a:extLst>
          </p:cNvPr>
          <p:cNvSpPr txBox="1"/>
          <p:nvPr/>
        </p:nvSpPr>
        <p:spPr>
          <a:xfrm>
            <a:off x="990602" y="6248122"/>
            <a:ext cx="7683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Gill Sans MT" panose="020B0502020104020203" pitchFamily="34" charset="0"/>
              </a:rPr>
              <a:t>Data Analysis and Visualization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4C6D9A-2E26-174E-A744-EE918AA188F7}"/>
              </a:ext>
            </a:extLst>
          </p:cNvPr>
          <p:cNvSpPr txBox="1"/>
          <p:nvPr/>
        </p:nvSpPr>
        <p:spPr>
          <a:xfrm>
            <a:off x="1404620" y="1234440"/>
            <a:ext cx="3549462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 eaLnBrk="1" hangingPunct="1">
              <a:lnSpc>
                <a:spcPts val="2800"/>
              </a:lnSpc>
              <a:spcBef>
                <a:spcPts val="1200"/>
              </a:spcBef>
              <a:spcAft>
                <a:spcPts val="300"/>
              </a:spcAft>
              <a:buClr>
                <a:schemeClr val="bg1"/>
              </a:buClr>
              <a:buSzPct val="125000"/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Third quartile of </a:t>
            </a:r>
            <a:b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</a:b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student population</a:t>
            </a:r>
          </a:p>
          <a:p>
            <a:pPr marL="285750" lvl="1" indent="-285750" eaLnBrk="1" hangingPunct="1">
              <a:lnSpc>
                <a:spcPts val="2800"/>
              </a:lnSpc>
              <a:spcBef>
                <a:spcPts val="1200"/>
              </a:spcBef>
              <a:spcAft>
                <a:spcPts val="300"/>
              </a:spcAft>
              <a:buClr>
                <a:schemeClr val="bg1"/>
              </a:buClr>
              <a:buSzPct val="125000"/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Greater variance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EDF364B-10BA-ED40-A4A7-B4EEF2A83D8F}"/>
              </a:ext>
            </a:extLst>
          </p:cNvPr>
          <p:cNvCxnSpPr>
            <a:cxnSpLocks/>
          </p:cNvCxnSpPr>
          <p:nvPr/>
        </p:nvCxnSpPr>
        <p:spPr>
          <a:xfrm>
            <a:off x="1090158" y="6139543"/>
            <a:ext cx="877393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0E65715-8133-0E4B-BEFE-D6E21551EC8D}"/>
              </a:ext>
            </a:extLst>
          </p:cNvPr>
          <p:cNvCxnSpPr>
            <a:cxnSpLocks/>
          </p:cNvCxnSpPr>
          <p:nvPr/>
        </p:nvCxnSpPr>
        <p:spPr>
          <a:xfrm>
            <a:off x="1090158" y="685799"/>
            <a:ext cx="0" cy="5477256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2A79023-6A41-3A47-894B-A83CC737DB21}"/>
              </a:ext>
            </a:extLst>
          </p:cNvPr>
          <p:cNvGrpSpPr/>
          <p:nvPr/>
        </p:nvGrpSpPr>
        <p:grpSpPr>
          <a:xfrm>
            <a:off x="9631897" y="5734007"/>
            <a:ext cx="1756691" cy="829028"/>
            <a:chOff x="9631897" y="5734007"/>
            <a:chExt cx="1756691" cy="829028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6758C11-97EE-8C4B-9948-0B758ADC3275}"/>
                </a:ext>
              </a:extLst>
            </p:cNvPr>
            <p:cNvSpPr/>
            <p:nvPr/>
          </p:nvSpPr>
          <p:spPr>
            <a:xfrm>
              <a:off x="9631897" y="5734007"/>
              <a:ext cx="1756691" cy="8290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190DFA1-BCBA-F54E-9262-ADE32CFFA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1211" y="5849304"/>
              <a:ext cx="1141250" cy="598433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8C5FE05A-365B-604C-BE88-F9A2FF758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24" y="1364494"/>
            <a:ext cx="6092874" cy="406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714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09FDB89A-2A26-5E45-A21B-33EEDC8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>
          <a:xfrm>
            <a:off x="457200" y="1260429"/>
            <a:ext cx="711200" cy="754188"/>
          </a:xfrm>
        </p:spPr>
        <p:txBody>
          <a:bodyPr/>
          <a:lstStyle/>
          <a:p>
            <a:fld id="{2F9C2766-2748-4908-B5E9-F9F9B4A0F9E7}" type="slidenum">
              <a:rPr lang="en-US" altLang="en-US" sz="2800" smtClean="0">
                <a:solidFill>
                  <a:srgbClr val="FFFFFF"/>
                </a:solidFill>
                <a:latin typeface="Segoe Print" panose="02000600000000000000" pitchFamily="2" charset="0"/>
              </a:rPr>
              <a:pPr/>
              <a:t>9</a:t>
            </a:fld>
            <a:endParaRPr lang="en-US" altLang="en-US" dirty="0">
              <a:solidFill>
                <a:srgbClr val="FFFFFF"/>
              </a:solidFill>
              <a:latin typeface="Segoe Print" panose="02000600000000000000" pitchFamily="2" charset="0"/>
            </a:endParaRPr>
          </a:p>
        </p:txBody>
      </p:sp>
      <p:cxnSp>
        <p:nvCxnSpPr>
          <p:cNvPr id="26" name="Straight Connector 25"/>
          <p:cNvCxnSpPr>
            <a:cxnSpLocks/>
          </p:cNvCxnSpPr>
          <p:nvPr/>
        </p:nvCxnSpPr>
        <p:spPr>
          <a:xfrm>
            <a:off x="853938" y="1490300"/>
            <a:ext cx="236220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04620" y="1234440"/>
            <a:ext cx="3549462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 eaLnBrk="1" hangingPunct="1">
              <a:lnSpc>
                <a:spcPts val="2800"/>
              </a:lnSpc>
              <a:spcBef>
                <a:spcPts val="1200"/>
              </a:spcBef>
              <a:spcAft>
                <a:spcPts val="300"/>
              </a:spcAft>
              <a:buClr>
                <a:schemeClr val="bg1"/>
              </a:buClr>
              <a:buSzPct val="125000"/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Fourth quartile of student population</a:t>
            </a:r>
          </a:p>
          <a:p>
            <a:pPr marL="285750" lvl="1" indent="-285750" eaLnBrk="1" hangingPunct="1">
              <a:lnSpc>
                <a:spcPts val="2800"/>
              </a:lnSpc>
              <a:spcBef>
                <a:spcPts val="1200"/>
              </a:spcBef>
              <a:spcAft>
                <a:spcPts val="300"/>
              </a:spcAft>
              <a:buClr>
                <a:schemeClr val="bg1"/>
              </a:buClr>
              <a:buSzPct val="125000"/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Greatest variance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26378" y="549976"/>
            <a:ext cx="97988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864" eaLnBrk="1" hangingPunct="1"/>
            <a:r>
              <a:rPr lang="en-US" altLang="en-US" sz="3000" b="1" dirty="0">
                <a:solidFill>
                  <a:schemeClr val="bg1"/>
                </a:solidFill>
                <a:latin typeface="Gill Sans MT" panose="020B0502020104020203" pitchFamily="34" charset="0"/>
              </a:rPr>
              <a:t>Relationship between poverty and student outcomes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D116DC-FA30-4844-B66F-870D8D86D132}"/>
              </a:ext>
            </a:extLst>
          </p:cNvPr>
          <p:cNvSpPr txBox="1"/>
          <p:nvPr/>
        </p:nvSpPr>
        <p:spPr>
          <a:xfrm>
            <a:off x="990602" y="6248122"/>
            <a:ext cx="7683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Gill Sans MT" panose="020B0502020104020203" pitchFamily="34" charset="0"/>
              </a:rPr>
              <a:t>Data Analysis and Visualization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62E7A4-655D-4D44-B1A6-6011C3DCB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24" y="1364494"/>
            <a:ext cx="6092874" cy="406191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DC20254-42FE-E445-B95D-0CDD2A5B5805}"/>
              </a:ext>
            </a:extLst>
          </p:cNvPr>
          <p:cNvCxnSpPr>
            <a:cxnSpLocks/>
          </p:cNvCxnSpPr>
          <p:nvPr/>
        </p:nvCxnSpPr>
        <p:spPr>
          <a:xfrm>
            <a:off x="1090158" y="6139543"/>
            <a:ext cx="877393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6EBDE2-77C0-AE42-A175-5F0E75AB85B2}"/>
              </a:ext>
            </a:extLst>
          </p:cNvPr>
          <p:cNvCxnSpPr>
            <a:cxnSpLocks/>
          </p:cNvCxnSpPr>
          <p:nvPr/>
        </p:nvCxnSpPr>
        <p:spPr>
          <a:xfrm>
            <a:off x="1090158" y="685799"/>
            <a:ext cx="0" cy="5477256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0FF7DC-7FB2-B747-B076-5730EAA3D40F}"/>
              </a:ext>
            </a:extLst>
          </p:cNvPr>
          <p:cNvGrpSpPr/>
          <p:nvPr/>
        </p:nvGrpSpPr>
        <p:grpSpPr>
          <a:xfrm>
            <a:off x="9631897" y="5734007"/>
            <a:ext cx="1756691" cy="829028"/>
            <a:chOff x="9631897" y="5734007"/>
            <a:chExt cx="1756691" cy="82902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2847EE9-E162-6E4E-B77E-E5F320504A71}"/>
                </a:ext>
              </a:extLst>
            </p:cNvPr>
            <p:cNvSpPr/>
            <p:nvPr/>
          </p:nvSpPr>
          <p:spPr>
            <a:xfrm>
              <a:off x="9631897" y="5734007"/>
              <a:ext cx="1756691" cy="8290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32E73F1-4CEC-8749-ADCE-E0E1D2425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1211" y="5849304"/>
              <a:ext cx="1141250" cy="5984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18046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Custom 9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FFFFF"/>
      </a:hlink>
      <a:folHlink>
        <a:srgbClr val="C45816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28427</TotalTime>
  <Words>422</Words>
  <Application>Microsoft Macintosh PowerPoint</Application>
  <PresentationFormat>Widescreen</PresentationFormat>
  <Paragraphs>143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ＭＳ Ｐゴシック</vt:lpstr>
      <vt:lpstr>Arial</vt:lpstr>
      <vt:lpstr>Calibri</vt:lpstr>
      <vt:lpstr>Courier New</vt:lpstr>
      <vt:lpstr>Gill Sans</vt:lpstr>
      <vt:lpstr>Gill Sans MT</vt:lpstr>
      <vt:lpstr>Segoe Print</vt:lpstr>
      <vt:lpstr>Tw Cen MT</vt:lpstr>
      <vt:lpstr>Wingdings</vt:lpstr>
      <vt:lpstr>Wingdings 2</vt:lpstr>
      <vt:lpstr>Median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Housson, Shannon</dc:creator>
  <cp:lastModifiedBy>Christopher Lucas</cp:lastModifiedBy>
  <cp:revision>3967</cp:revision>
  <cp:lastPrinted>2017-01-26T15:01:59Z</cp:lastPrinted>
  <dcterms:created xsi:type="dcterms:W3CDTF">2014-02-18T16:40:14Z</dcterms:created>
  <dcterms:modified xsi:type="dcterms:W3CDTF">2018-03-16T21:24:12Z</dcterms:modified>
</cp:coreProperties>
</file>